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6858000" cx="12192000"/>
  <p:notesSz cx="6858000" cy="9144000"/>
  <p:embeddedFontLst>
    <p:embeddedFont>
      <p:font typeface="Candara"/>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4" roundtripDataSignature="AMtx7mjKqU0pb7jzI+EXAJBh7drQFWE0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E6F4A0B-BFC9-46ED-9E48-7DE8E9402ABA}">
  <a:tblStyle styleId="{5E6F4A0B-BFC9-46ED-9E48-7DE8E9402AB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EA0964D-C886-4BFD-8FAA-F82120665D0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andara-regular.fntdata"/><Relationship Id="rId20" Type="http://schemas.openxmlformats.org/officeDocument/2006/relationships/slide" Target="slides/slide15.xml"/><Relationship Id="rId42" Type="http://schemas.openxmlformats.org/officeDocument/2006/relationships/font" Target="fonts/Candara-italic.fntdata"/><Relationship Id="rId41" Type="http://schemas.openxmlformats.org/officeDocument/2006/relationships/font" Target="fonts/Candara-bold.fntdata"/><Relationship Id="rId22" Type="http://schemas.openxmlformats.org/officeDocument/2006/relationships/slide" Target="slides/slide17.xml"/><Relationship Id="rId44" Type="http://customschemas.google.com/relationships/presentationmetadata" Target="metadata"/><Relationship Id="rId21" Type="http://schemas.openxmlformats.org/officeDocument/2006/relationships/slide" Target="slides/slide16.xml"/><Relationship Id="rId43" Type="http://schemas.openxmlformats.org/officeDocument/2006/relationships/font" Target="fonts/Candara-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7101fb8d2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27101fb8d29_0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7101fb8d2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27101fb8d29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7101fb8d2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7101fb8d29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7101fb8d2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27101fb8d29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7101fb8d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27101fb8d2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7101fb8d2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27101fb8d29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7101fb8d2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27101fb8d29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7101fb8d2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27101fb8d29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7101fb8d2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27101fb8d29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7101fb8d2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27101fb8d29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07" name="Google Shape;10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7101fb8d2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g27101fb8d29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7101fb8d2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266" name="Google Shape;266;g27101fb8d29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7101fb8d2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27101fb8d29_0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7101fb8d2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27101fb8d29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7101fb8d2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g27101fb8d29_0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70f67ca599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g270f67ca599_2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70f67ca59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270f67ca599_2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db8bdbad1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g2db8bdbad10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db8bdbad1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g2db8bdbad10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13" name="Google Shape;11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7101fb8d29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g27101fb8d29_0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7101fb8d2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g27101fb8d29_0_1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US" sz="1400">
                <a:solidFill>
                  <a:schemeClr val="dk1"/>
                </a:solidFill>
              </a:rPr>
              <a:t>Proposal</a:t>
            </a:r>
            <a:endParaRPr sz="1400">
              <a:solidFill>
                <a:schemeClr val="dk1"/>
              </a:solidFill>
            </a:endParaRPr>
          </a:p>
          <a:p>
            <a:pPr indent="-317500" lvl="0" marL="457200" rtl="0" algn="l">
              <a:spcBef>
                <a:spcPts val="0"/>
              </a:spcBef>
              <a:spcAft>
                <a:spcPts val="0"/>
              </a:spcAft>
              <a:buClr>
                <a:schemeClr val="dk1"/>
              </a:buClr>
              <a:buSzPts val="1400"/>
              <a:buChar char="●"/>
            </a:pPr>
            <a:r>
              <a:rPr lang="en-US" sz="1400">
                <a:solidFill>
                  <a:schemeClr val="dk1"/>
                </a:solidFill>
              </a:rPr>
              <a:t>YOLOv8</a:t>
            </a:r>
            <a:endParaRPr sz="1400">
              <a:solidFill>
                <a:schemeClr val="dk1"/>
              </a:solidFill>
            </a:endParaRPr>
          </a:p>
          <a:p>
            <a:pPr indent="-317500" lvl="0" marL="457200" rtl="0" algn="l">
              <a:spcBef>
                <a:spcPts val="0"/>
              </a:spcBef>
              <a:spcAft>
                <a:spcPts val="0"/>
              </a:spcAft>
              <a:buClr>
                <a:schemeClr val="dk1"/>
              </a:buClr>
              <a:buSzPts val="1400"/>
              <a:buChar char="●"/>
            </a:pPr>
            <a:r>
              <a:rPr lang="en-US" sz="1400">
                <a:solidFill>
                  <a:schemeClr val="dk1"/>
                </a:solidFill>
              </a:rPr>
              <a:t>Presentation (implementation,Results, Discussion)</a:t>
            </a:r>
            <a:endParaRPr/>
          </a:p>
        </p:txBody>
      </p:sp>
      <p:sp>
        <p:nvSpPr>
          <p:cNvPr id="333" name="Google Shape;33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d24330730b_1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d24330730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6" name="Shape 16"/>
        <p:cNvGrpSpPr/>
        <p:nvPr/>
      </p:nvGrpSpPr>
      <p:grpSpPr>
        <a:xfrm>
          <a:off x="0" y="0"/>
          <a:ext cx="0" cy="0"/>
          <a:chOff x="0" y="0"/>
          <a:chExt cx="0" cy="0"/>
        </a:xfrm>
      </p:grpSpPr>
      <p:sp>
        <p:nvSpPr>
          <p:cNvPr id="17" name="Google Shape;17;p14"/>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4"/>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4"/>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ndara"/>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14"/>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Candara"/>
                <a:ea typeface="Candara"/>
                <a:cs typeface="Candara"/>
                <a:sym typeface="Candara"/>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1" name="Google Shape;21;p14"/>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4"/>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4" name="Google Shape;24;p14"/>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5" name="Shape 85"/>
        <p:cNvGrpSpPr/>
        <p:nvPr/>
      </p:nvGrpSpPr>
      <p:grpSpPr>
        <a:xfrm>
          <a:off x="0" y="0"/>
          <a:ext cx="0" cy="0"/>
          <a:chOff x="0" y="0"/>
          <a:chExt cx="0" cy="0"/>
        </a:xfrm>
      </p:grpSpPr>
      <p:sp>
        <p:nvSpPr>
          <p:cNvPr id="86" name="Google Shape;86;p2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23"/>
          <p:cNvSpPr txBox="1"/>
          <p:nvPr>
            <p:ph idx="1" type="body"/>
          </p:nvPr>
        </p:nvSpPr>
        <p:spPr>
          <a:xfrm rot="5400000">
            <a:off x="4114800" y="-1171786"/>
            <a:ext cx="4023360" cy="10058400"/>
          </a:xfrm>
          <a:prstGeom prst="rect">
            <a:avLst/>
          </a:prstGeom>
          <a:noFill/>
          <a:ln>
            <a:noFill/>
          </a:ln>
        </p:spPr>
        <p:txBody>
          <a:bodyPr anchorCtr="0" anchor="t" bIns="0" lIns="45700" spcFirstLastPara="1" rIns="45700" wrap="square" tIns="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8" name="Google Shape;88;p23"/>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3"/>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1" name="Shape 91"/>
        <p:cNvGrpSpPr/>
        <p:nvPr/>
      </p:nvGrpSpPr>
      <p:grpSpPr>
        <a:xfrm>
          <a:off x="0" y="0"/>
          <a:ext cx="0" cy="0"/>
          <a:chOff x="0" y="0"/>
          <a:chExt cx="0" cy="0"/>
        </a:xfrm>
      </p:grpSpPr>
      <p:sp>
        <p:nvSpPr>
          <p:cNvPr id="92" name="Google Shape;92;p24"/>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4"/>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4"/>
          <p:cNvSpPr txBox="1"/>
          <p:nvPr>
            <p:ph type="title"/>
          </p:nvPr>
        </p:nvSpPr>
        <p:spPr>
          <a:xfrm rot="5400000">
            <a:off x="7160640" y="1979039"/>
            <a:ext cx="5757421"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24"/>
          <p:cNvSpPr txBox="1"/>
          <p:nvPr>
            <p:ph idx="1" type="body"/>
          </p:nvPr>
        </p:nvSpPr>
        <p:spPr>
          <a:xfrm rot="5400000">
            <a:off x="1826639" y="-573661"/>
            <a:ext cx="5757422" cy="7734300"/>
          </a:xfrm>
          <a:prstGeom prst="rect">
            <a:avLst/>
          </a:prstGeom>
          <a:noFill/>
          <a:ln>
            <a:noFill/>
          </a:ln>
        </p:spPr>
        <p:txBody>
          <a:bodyPr anchorCtr="0" anchor="t" bIns="0" lIns="45700" spcFirstLastPara="1" rIns="45700" wrap="square" tIns="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6" name="Google Shape;96;p24"/>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4"/>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4800"/>
              <a:buFont typeface="Candar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5"/>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28" name="Google Shape;28;p15"/>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5"/>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5"/>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1" name="Shape 31"/>
        <p:cNvGrpSpPr/>
        <p:nvPr/>
      </p:nvGrpSpPr>
      <p:grpSpPr>
        <a:xfrm>
          <a:off x="0" y="0"/>
          <a:ext cx="0" cy="0"/>
          <a:chOff x="0" y="0"/>
          <a:chExt cx="0" cy="0"/>
        </a:xfrm>
      </p:grpSpPr>
      <p:sp>
        <p:nvSpPr>
          <p:cNvPr id="32" name="Google Shape;32;p16"/>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6"/>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6"/>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ndara"/>
              <a:buNone/>
              <a:defRPr b="0"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Candara"/>
                <a:ea typeface="Candara"/>
                <a:cs typeface="Candara"/>
                <a:sym typeface="Candara"/>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36" name="Google Shape;36;p16"/>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6"/>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9" name="Google Shape;39;p16"/>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1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1097279" y="1845734"/>
            <a:ext cx="4937760" cy="402336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3" name="Google Shape;43;p17"/>
          <p:cNvSpPr txBox="1"/>
          <p:nvPr>
            <p:ph idx="2" type="body"/>
          </p:nvPr>
        </p:nvSpPr>
        <p:spPr>
          <a:xfrm>
            <a:off x="6217920" y="1845735"/>
            <a:ext cx="4937760" cy="402336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4" name="Google Shape;44;p17"/>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7"/>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7"/>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1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8"/>
          <p:cNvSpPr txBox="1"/>
          <p:nvPr>
            <p:ph idx="1" type="body"/>
          </p:nvPr>
        </p:nvSpPr>
        <p:spPr>
          <a:xfrm>
            <a:off x="109728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0" name="Google Shape;50;p18"/>
          <p:cNvSpPr txBox="1"/>
          <p:nvPr>
            <p:ph idx="2" type="body"/>
          </p:nvPr>
        </p:nvSpPr>
        <p:spPr>
          <a:xfrm>
            <a:off x="1097280" y="2582334"/>
            <a:ext cx="4937760" cy="337820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1" name="Google Shape;51;p18"/>
          <p:cNvSpPr txBox="1"/>
          <p:nvPr>
            <p:ph idx="3" type="body"/>
          </p:nvPr>
        </p:nvSpPr>
        <p:spPr>
          <a:xfrm>
            <a:off x="621792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52" name="Google Shape;52;p18"/>
          <p:cNvSpPr txBox="1"/>
          <p:nvPr>
            <p:ph idx="4" type="body"/>
          </p:nvPr>
        </p:nvSpPr>
        <p:spPr>
          <a:xfrm>
            <a:off x="6217920" y="2582334"/>
            <a:ext cx="4937760" cy="337820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3" name="Google Shape;53;p18"/>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8"/>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8"/>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1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9"/>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1" name="Shape 61"/>
        <p:cNvGrpSpPr/>
        <p:nvPr/>
      </p:nvGrpSpPr>
      <p:grpSpPr>
        <a:xfrm>
          <a:off x="0" y="0"/>
          <a:ext cx="0" cy="0"/>
          <a:chOff x="0" y="0"/>
          <a:chExt cx="0" cy="0"/>
        </a:xfrm>
      </p:grpSpPr>
      <p:sp>
        <p:nvSpPr>
          <p:cNvPr id="62" name="Google Shape;62;p20"/>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0"/>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0"/>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0"/>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67" name="Shape 67"/>
        <p:cNvGrpSpPr/>
        <p:nvPr/>
      </p:nvGrpSpPr>
      <p:grpSpPr>
        <a:xfrm>
          <a:off x="0" y="0"/>
          <a:ext cx="0" cy="0"/>
          <a:chOff x="0" y="0"/>
          <a:chExt cx="0" cy="0"/>
        </a:xfrm>
      </p:grpSpPr>
      <p:sp>
        <p:nvSpPr>
          <p:cNvPr id="68" name="Google Shape;68;p21"/>
          <p:cNvSpPr/>
          <p:nvPr/>
        </p:nvSpPr>
        <p:spPr>
          <a:xfrm>
            <a:off x="16" y="0"/>
            <a:ext cx="4050791"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1"/>
          <p:cNvSpPr/>
          <p:nvPr/>
        </p:nvSpPr>
        <p:spPr>
          <a:xfrm>
            <a:off x="4040071" y="0"/>
            <a:ext cx="64008"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1"/>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Candara"/>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21"/>
          <p:cNvSpPr txBox="1"/>
          <p:nvPr>
            <p:ph idx="1" type="body"/>
          </p:nvPr>
        </p:nvSpPr>
        <p:spPr>
          <a:xfrm>
            <a:off x="4800600" y="731520"/>
            <a:ext cx="6492240" cy="5257800"/>
          </a:xfrm>
          <a:prstGeom prst="rect">
            <a:avLst/>
          </a:prstGeom>
          <a:noFill/>
          <a:ln>
            <a:noFill/>
          </a:ln>
        </p:spPr>
        <p:txBody>
          <a:bodyPr anchorCtr="0" anchor="t" bIns="45700" lIns="0" spcFirstLastPara="1" rIns="0" wrap="square" tIns="45700">
            <a:normAutofit/>
          </a:bodyPr>
          <a:lstStyle>
            <a:lvl1pPr indent="-228600" lvl="0" marL="457200" algn="l">
              <a:lnSpc>
                <a:spcPct val="90000"/>
              </a:lnSpc>
              <a:spcBef>
                <a:spcPts val="1200"/>
              </a:spcBef>
              <a:spcAft>
                <a:spcPts val="0"/>
              </a:spcAft>
              <a:buSzPts val="1800"/>
              <a:buNone/>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2" name="Google Shape;72;p21"/>
          <p:cNvSpPr txBox="1"/>
          <p:nvPr>
            <p:ph idx="2" type="body"/>
          </p:nvPr>
        </p:nvSpPr>
        <p:spPr>
          <a:xfrm>
            <a:off x="457200" y="2926080"/>
            <a:ext cx="3200400" cy="337912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73" name="Google Shape;73;p21"/>
          <p:cNvSpPr txBox="1"/>
          <p:nvPr>
            <p:ph idx="10" type="dt"/>
          </p:nvPr>
        </p:nvSpPr>
        <p:spPr>
          <a:xfrm>
            <a:off x="465512" y="6459785"/>
            <a:ext cx="26185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1"/>
          <p:cNvSpPr txBox="1"/>
          <p:nvPr>
            <p:ph idx="11" type="ftr"/>
          </p:nvPr>
        </p:nvSpPr>
        <p:spPr>
          <a:xfrm>
            <a:off x="4800600" y="6459785"/>
            <a:ext cx="4648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1"/>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050" u="none" cap="none" strike="noStrike">
                <a:solidFill>
                  <a:schemeClr val="dk2"/>
                </a:solidFill>
                <a:latin typeface="Candara"/>
                <a:ea typeface="Candara"/>
                <a:cs typeface="Candara"/>
                <a:sym typeface="Candara"/>
              </a:defRPr>
            </a:lvl1pPr>
            <a:lvl2pPr indent="0" lvl="1" marL="0" algn="r">
              <a:spcBef>
                <a:spcPts val="0"/>
              </a:spcBef>
              <a:buNone/>
              <a:defRPr b="0" i="0" sz="1050" u="none" cap="none" strike="noStrike">
                <a:solidFill>
                  <a:schemeClr val="dk2"/>
                </a:solidFill>
                <a:latin typeface="Candara"/>
                <a:ea typeface="Candara"/>
                <a:cs typeface="Candara"/>
                <a:sym typeface="Candara"/>
              </a:defRPr>
            </a:lvl2pPr>
            <a:lvl3pPr indent="0" lvl="2" marL="0" algn="r">
              <a:spcBef>
                <a:spcPts val="0"/>
              </a:spcBef>
              <a:buNone/>
              <a:defRPr b="0" i="0" sz="1050" u="none" cap="none" strike="noStrike">
                <a:solidFill>
                  <a:schemeClr val="dk2"/>
                </a:solidFill>
                <a:latin typeface="Candara"/>
                <a:ea typeface="Candara"/>
                <a:cs typeface="Candara"/>
                <a:sym typeface="Candara"/>
              </a:defRPr>
            </a:lvl3pPr>
            <a:lvl4pPr indent="0" lvl="3" marL="0" algn="r">
              <a:spcBef>
                <a:spcPts val="0"/>
              </a:spcBef>
              <a:buNone/>
              <a:defRPr b="0" i="0" sz="1050" u="none" cap="none" strike="noStrike">
                <a:solidFill>
                  <a:schemeClr val="dk2"/>
                </a:solidFill>
                <a:latin typeface="Candara"/>
                <a:ea typeface="Candara"/>
                <a:cs typeface="Candara"/>
                <a:sym typeface="Candara"/>
              </a:defRPr>
            </a:lvl4pPr>
            <a:lvl5pPr indent="0" lvl="4" marL="0" algn="r">
              <a:spcBef>
                <a:spcPts val="0"/>
              </a:spcBef>
              <a:buNone/>
              <a:defRPr b="0" i="0" sz="1050" u="none" cap="none" strike="noStrike">
                <a:solidFill>
                  <a:schemeClr val="dk2"/>
                </a:solidFill>
                <a:latin typeface="Candara"/>
                <a:ea typeface="Candara"/>
                <a:cs typeface="Candara"/>
                <a:sym typeface="Candara"/>
              </a:defRPr>
            </a:lvl5pPr>
            <a:lvl6pPr indent="0" lvl="5" marL="0" algn="r">
              <a:spcBef>
                <a:spcPts val="0"/>
              </a:spcBef>
              <a:buNone/>
              <a:defRPr b="0" i="0" sz="1050" u="none" cap="none" strike="noStrike">
                <a:solidFill>
                  <a:schemeClr val="dk2"/>
                </a:solidFill>
                <a:latin typeface="Candara"/>
                <a:ea typeface="Candara"/>
                <a:cs typeface="Candara"/>
                <a:sym typeface="Candara"/>
              </a:defRPr>
            </a:lvl6pPr>
            <a:lvl7pPr indent="0" lvl="6" marL="0" algn="r">
              <a:spcBef>
                <a:spcPts val="0"/>
              </a:spcBef>
              <a:buNone/>
              <a:defRPr b="0" i="0" sz="1050" u="none" cap="none" strike="noStrike">
                <a:solidFill>
                  <a:schemeClr val="dk2"/>
                </a:solidFill>
                <a:latin typeface="Candara"/>
                <a:ea typeface="Candara"/>
                <a:cs typeface="Candara"/>
                <a:sym typeface="Candara"/>
              </a:defRPr>
            </a:lvl7pPr>
            <a:lvl8pPr indent="0" lvl="7" marL="0" algn="r">
              <a:spcBef>
                <a:spcPts val="0"/>
              </a:spcBef>
              <a:buNone/>
              <a:defRPr b="0" i="0" sz="1050" u="none" cap="none" strike="noStrike">
                <a:solidFill>
                  <a:schemeClr val="dk2"/>
                </a:solidFill>
                <a:latin typeface="Candara"/>
                <a:ea typeface="Candara"/>
                <a:cs typeface="Candara"/>
                <a:sym typeface="Candara"/>
              </a:defRPr>
            </a:lvl8pPr>
            <a:lvl9pPr indent="0" lvl="8" marL="0" algn="r">
              <a:spcBef>
                <a:spcPts val="0"/>
              </a:spcBef>
              <a:buNone/>
              <a:defRPr b="0" i="0" sz="1050" u="none" cap="none" strike="noStrike">
                <a:solidFill>
                  <a:schemeClr val="dk2"/>
                </a:solidFill>
                <a:latin typeface="Candara"/>
                <a:ea typeface="Candara"/>
                <a:cs typeface="Candara"/>
                <a:sym typeface="Candar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76" name="Shape 76"/>
        <p:cNvGrpSpPr/>
        <p:nvPr/>
      </p:nvGrpSpPr>
      <p:grpSpPr>
        <a:xfrm>
          <a:off x="0" y="0"/>
          <a:ext cx="0" cy="0"/>
          <a:chOff x="0" y="0"/>
          <a:chExt cx="0" cy="0"/>
        </a:xfrm>
      </p:grpSpPr>
      <p:sp>
        <p:nvSpPr>
          <p:cNvPr id="77" name="Google Shape;77;p22"/>
          <p:cNvSpPr/>
          <p:nvPr/>
        </p:nvSpPr>
        <p:spPr>
          <a:xfrm>
            <a:off x="0" y="4953000"/>
            <a:ext cx="12188825"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2"/>
          <p:cNvSpPr/>
          <p:nvPr/>
        </p:nvSpPr>
        <p:spPr>
          <a:xfrm>
            <a:off x="15" y="491507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2"/>
          <p:cNvSpPr txBox="1"/>
          <p:nvPr>
            <p:ph type="title"/>
          </p:nvPr>
        </p:nvSpPr>
        <p:spPr>
          <a:xfrm>
            <a:off x="1097280" y="5074920"/>
            <a:ext cx="10113264" cy="82296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Candara"/>
              <a:buNone/>
              <a:defRPr b="0" sz="36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80" name="Google Shape;80;p22"/>
          <p:cNvPicPr preferRelativeResize="0"/>
          <p:nvPr>
            <p:ph idx="2" type="pic"/>
          </p:nvPr>
        </p:nvPicPr>
        <p:blipFill/>
        <p:spPr>
          <a:xfrm>
            <a:off x="15" y="0"/>
            <a:ext cx="12191985" cy="4915076"/>
          </a:xfrm>
          <a:prstGeom prst="rect">
            <a:avLst/>
          </a:prstGeom>
          <a:blipFill rotWithShape="1">
            <a:blip r:embed="rId2">
              <a:alphaModFix/>
            </a:blip>
            <a:stretch>
              <a:fillRect b="0" l="0" r="0" t="0"/>
            </a:stretch>
          </a:blipFill>
          <a:ln>
            <a:noFill/>
          </a:ln>
        </p:spPr>
      </p:pic>
      <p:sp>
        <p:nvSpPr>
          <p:cNvPr id="81" name="Google Shape;81;p22"/>
          <p:cNvSpPr txBox="1"/>
          <p:nvPr>
            <p:ph idx="1" type="body"/>
          </p:nvPr>
        </p:nvSpPr>
        <p:spPr>
          <a:xfrm>
            <a:off x="1097280" y="5907023"/>
            <a:ext cx="10113264" cy="59436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2" name="Google Shape;82;p22"/>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2"/>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DFDFD"/>
            </a:gs>
            <a:gs pos="65000">
              <a:srgbClr val="E6E6E6"/>
            </a:gs>
            <a:gs pos="100000">
              <a:srgbClr val="B6B6B6"/>
            </a:gs>
          </a:gsLst>
          <a:lin ang="16200000" scaled="0"/>
        </a:gradFill>
      </p:bgPr>
    </p:bg>
    <p:spTree>
      <p:nvGrpSpPr>
        <p:cNvPr id="5" name="Shape 5"/>
        <p:cNvGrpSpPr/>
        <p:nvPr/>
      </p:nvGrpSpPr>
      <p:grpSpPr>
        <a:xfrm>
          <a:off x="0" y="0"/>
          <a:ext cx="0" cy="0"/>
          <a:chOff x="0" y="0"/>
          <a:chExt cx="0" cy="0"/>
        </a:xfrm>
      </p:grpSpPr>
      <p:sp>
        <p:nvSpPr>
          <p:cNvPr id="6" name="Google Shape;6;p13"/>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3"/>
          <p:cNvSpPr/>
          <p:nvPr/>
        </p:nvSpPr>
        <p:spPr>
          <a:xfrm>
            <a:off x="0" y="6334316"/>
            <a:ext cx="12192001" cy="65998"/>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Candara"/>
              <a:buNone/>
              <a:defRPr b="0" i="0" sz="4800" u="none" cap="none" strike="noStrike">
                <a:solidFill>
                  <a:srgbClr val="3F3F3F"/>
                </a:solidFill>
                <a:latin typeface="Candara"/>
                <a:ea typeface="Candara"/>
                <a:cs typeface="Candara"/>
                <a:sym typeface="Candar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13"/>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228600" lvl="0" marL="457200" marR="0" rtl="0" algn="l">
              <a:lnSpc>
                <a:spcPct val="90000"/>
              </a:lnSpc>
              <a:spcBef>
                <a:spcPts val="1200"/>
              </a:spcBef>
              <a:spcAft>
                <a:spcPts val="0"/>
              </a:spcAft>
              <a:buClr>
                <a:schemeClr val="accent1"/>
              </a:buClr>
              <a:buSzPts val="2000"/>
              <a:buFont typeface="Calibri"/>
              <a:buNone/>
              <a:defRPr b="0" i="0" sz="2000" u="none" cap="none" strike="noStrike">
                <a:solidFill>
                  <a:srgbClr val="3F3F3F"/>
                </a:solidFill>
                <a:latin typeface="Candara"/>
                <a:ea typeface="Candara"/>
                <a:cs typeface="Candara"/>
                <a:sym typeface="Candara"/>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ndara"/>
                <a:ea typeface="Candara"/>
                <a:cs typeface="Candara"/>
                <a:sym typeface="Candara"/>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ndara"/>
                <a:ea typeface="Candara"/>
                <a:cs typeface="Candara"/>
                <a:sym typeface="Candara"/>
              </a:defRPr>
            </a:lvl9pPr>
          </a:lstStyle>
          <a:p/>
        </p:txBody>
      </p:sp>
      <p:sp>
        <p:nvSpPr>
          <p:cNvPr id="10" name="Google Shape;10;p13"/>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FFFFFF"/>
                </a:solidFill>
                <a:latin typeface="Candara"/>
                <a:ea typeface="Candara"/>
                <a:cs typeface="Candara"/>
                <a:sym typeface="Candara"/>
              </a:defRPr>
            </a:lvl1pPr>
            <a:lvl2pPr lvl="1"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2pPr>
            <a:lvl3pPr lvl="2"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3pPr>
            <a:lvl4pPr lvl="3"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4pPr>
            <a:lvl5pPr lvl="4"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5pPr>
            <a:lvl6pPr lvl="5"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6pPr>
            <a:lvl7pPr lvl="6"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7pPr>
            <a:lvl8pPr lvl="7"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8pPr>
            <a:lvl9pPr lvl="8"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9pPr>
          </a:lstStyle>
          <a:p/>
        </p:txBody>
      </p:sp>
      <p:sp>
        <p:nvSpPr>
          <p:cNvPr id="11" name="Google Shape;11;p13"/>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FFFFFF"/>
                </a:solidFill>
                <a:latin typeface="Candara"/>
                <a:ea typeface="Candara"/>
                <a:cs typeface="Candara"/>
                <a:sym typeface="Candara"/>
              </a:defRPr>
            </a:lvl1pPr>
            <a:lvl2pPr lvl="1"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2pPr>
            <a:lvl3pPr lvl="2"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3pPr>
            <a:lvl4pPr lvl="3"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4pPr>
            <a:lvl5pPr lvl="4"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5pPr>
            <a:lvl6pPr lvl="5"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6pPr>
            <a:lvl7pPr lvl="6"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7pPr>
            <a:lvl8pPr lvl="7"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8pPr>
            <a:lvl9pPr lvl="8" marR="0" rtl="0" algn="l">
              <a:spcBef>
                <a:spcPts val="0"/>
              </a:spcBef>
              <a:spcAft>
                <a:spcPts val="0"/>
              </a:spcAft>
              <a:buSzPts val="1400"/>
              <a:buNone/>
              <a:defRPr b="0" i="0" sz="1800" u="none" cap="none" strike="noStrike">
                <a:solidFill>
                  <a:schemeClr val="dk1"/>
                </a:solidFill>
                <a:latin typeface="Candara"/>
                <a:ea typeface="Candara"/>
                <a:cs typeface="Candara"/>
                <a:sym typeface="Candara"/>
              </a:defRPr>
            </a:lvl9pPr>
          </a:lstStyle>
          <a:p/>
        </p:txBody>
      </p:sp>
      <p:sp>
        <p:nvSpPr>
          <p:cNvPr id="12" name="Google Shape;12;p1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rgbClr val="FFFFFF"/>
                </a:solidFill>
                <a:latin typeface="Candara"/>
                <a:ea typeface="Candara"/>
                <a:cs typeface="Candara"/>
                <a:sym typeface="Candara"/>
              </a:defRPr>
            </a:lvl1pPr>
            <a:lvl2pPr indent="0" lvl="1" marL="0" marR="0" rtl="0" algn="r">
              <a:spcBef>
                <a:spcPts val="0"/>
              </a:spcBef>
              <a:buNone/>
              <a:defRPr b="0" i="0" sz="1050" u="none" cap="none" strike="noStrike">
                <a:solidFill>
                  <a:srgbClr val="FFFFFF"/>
                </a:solidFill>
                <a:latin typeface="Candara"/>
                <a:ea typeface="Candara"/>
                <a:cs typeface="Candara"/>
                <a:sym typeface="Candara"/>
              </a:defRPr>
            </a:lvl2pPr>
            <a:lvl3pPr indent="0" lvl="2" marL="0" marR="0" rtl="0" algn="r">
              <a:spcBef>
                <a:spcPts val="0"/>
              </a:spcBef>
              <a:buNone/>
              <a:defRPr b="0" i="0" sz="1050" u="none" cap="none" strike="noStrike">
                <a:solidFill>
                  <a:srgbClr val="FFFFFF"/>
                </a:solidFill>
                <a:latin typeface="Candara"/>
                <a:ea typeface="Candara"/>
                <a:cs typeface="Candara"/>
                <a:sym typeface="Candara"/>
              </a:defRPr>
            </a:lvl3pPr>
            <a:lvl4pPr indent="0" lvl="3" marL="0" marR="0" rtl="0" algn="r">
              <a:spcBef>
                <a:spcPts val="0"/>
              </a:spcBef>
              <a:buNone/>
              <a:defRPr b="0" i="0" sz="1050" u="none" cap="none" strike="noStrike">
                <a:solidFill>
                  <a:srgbClr val="FFFFFF"/>
                </a:solidFill>
                <a:latin typeface="Candara"/>
                <a:ea typeface="Candara"/>
                <a:cs typeface="Candara"/>
                <a:sym typeface="Candara"/>
              </a:defRPr>
            </a:lvl4pPr>
            <a:lvl5pPr indent="0" lvl="4" marL="0" marR="0" rtl="0" algn="r">
              <a:spcBef>
                <a:spcPts val="0"/>
              </a:spcBef>
              <a:buNone/>
              <a:defRPr b="0" i="0" sz="1050" u="none" cap="none" strike="noStrike">
                <a:solidFill>
                  <a:srgbClr val="FFFFFF"/>
                </a:solidFill>
                <a:latin typeface="Candara"/>
                <a:ea typeface="Candara"/>
                <a:cs typeface="Candara"/>
                <a:sym typeface="Candara"/>
              </a:defRPr>
            </a:lvl5pPr>
            <a:lvl6pPr indent="0" lvl="5" marL="0" marR="0" rtl="0" algn="r">
              <a:spcBef>
                <a:spcPts val="0"/>
              </a:spcBef>
              <a:buNone/>
              <a:defRPr b="0" i="0" sz="1050" u="none" cap="none" strike="noStrike">
                <a:solidFill>
                  <a:srgbClr val="FFFFFF"/>
                </a:solidFill>
                <a:latin typeface="Candara"/>
                <a:ea typeface="Candara"/>
                <a:cs typeface="Candara"/>
                <a:sym typeface="Candara"/>
              </a:defRPr>
            </a:lvl6pPr>
            <a:lvl7pPr indent="0" lvl="6" marL="0" marR="0" rtl="0" algn="r">
              <a:spcBef>
                <a:spcPts val="0"/>
              </a:spcBef>
              <a:buNone/>
              <a:defRPr b="0" i="0" sz="1050" u="none" cap="none" strike="noStrike">
                <a:solidFill>
                  <a:srgbClr val="FFFFFF"/>
                </a:solidFill>
                <a:latin typeface="Candara"/>
                <a:ea typeface="Candara"/>
                <a:cs typeface="Candara"/>
                <a:sym typeface="Candara"/>
              </a:defRPr>
            </a:lvl7pPr>
            <a:lvl8pPr indent="0" lvl="7" marL="0" marR="0" rtl="0" algn="r">
              <a:spcBef>
                <a:spcPts val="0"/>
              </a:spcBef>
              <a:buNone/>
              <a:defRPr b="0" i="0" sz="1050" u="none" cap="none" strike="noStrike">
                <a:solidFill>
                  <a:srgbClr val="FFFFFF"/>
                </a:solidFill>
                <a:latin typeface="Candara"/>
                <a:ea typeface="Candara"/>
                <a:cs typeface="Candara"/>
                <a:sym typeface="Candara"/>
              </a:defRPr>
            </a:lvl8pPr>
            <a:lvl9pPr indent="0" lvl="8" marL="0" marR="0" rtl="0" algn="r">
              <a:spcBef>
                <a:spcPts val="0"/>
              </a:spcBef>
              <a:buNone/>
              <a:defRPr b="0" i="0" sz="1050" u="none" cap="none" strike="noStrike">
                <a:solidFill>
                  <a:srgbClr val="FFFFFF"/>
                </a:solidFill>
                <a:latin typeface="Candara"/>
                <a:ea typeface="Candara"/>
                <a:cs typeface="Candara"/>
                <a:sym typeface="Candara"/>
              </a:defRPr>
            </a:lvl9pPr>
          </a:lstStyle>
          <a:p>
            <a:pPr indent="0" lvl="0" marL="0" rtl="0" algn="r">
              <a:spcBef>
                <a:spcPts val="0"/>
              </a:spcBef>
              <a:spcAft>
                <a:spcPts val="0"/>
              </a:spcAft>
              <a:buNone/>
            </a:pPr>
            <a:fld id="{00000000-1234-1234-1234-123412341234}" type="slidenum">
              <a:rPr lang="en-US"/>
              <a:t>‹#›</a:t>
            </a:fld>
            <a:endParaRPr/>
          </a:p>
        </p:txBody>
      </p:sp>
      <p:cxnSp>
        <p:nvCxnSpPr>
          <p:cNvPr id="13" name="Google Shape;13;p13"/>
          <p:cNvCxnSpPr/>
          <p:nvPr/>
        </p:nvCxnSpPr>
        <p:spPr>
          <a:xfrm>
            <a:off x="1193532" y="1737845"/>
            <a:ext cx="9966960" cy="0"/>
          </a:xfrm>
          <a:prstGeom prst="straightConnector1">
            <a:avLst/>
          </a:prstGeom>
          <a:noFill/>
          <a:ln cap="flat" cmpd="sng" w="9525">
            <a:solidFill>
              <a:srgbClr val="7F7F7F"/>
            </a:solidFill>
            <a:prstDash val="solid"/>
            <a:round/>
            <a:headEnd len="sm" w="sm" type="none"/>
            <a:tailEnd len="sm" w="sm" type="none"/>
          </a:ln>
        </p:spPr>
      </p:cxnSp>
      <p:sp>
        <p:nvSpPr>
          <p:cNvPr id="14" name="Google Shape;14;p13"/>
          <p:cNvSpPr/>
          <p:nvPr/>
        </p:nvSpPr>
        <p:spPr>
          <a:xfrm>
            <a:off x="0" y="0"/>
            <a:ext cx="12192000" cy="551981"/>
          </a:xfrm>
          <a:prstGeom prst="rect">
            <a:avLst/>
          </a:prstGeom>
          <a:solidFill>
            <a:schemeClr val="accent1"/>
          </a:solidFill>
          <a:ln cap="flat" cmpd="sng" w="15875">
            <a:solidFill>
              <a:srgbClr val="A65F0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ndara"/>
                <a:ea typeface="Candara"/>
                <a:cs typeface="Candara"/>
                <a:sym typeface="Candara"/>
              </a:rPr>
              <a:t>COE49413 Computer Vision</a:t>
            </a:r>
            <a:endParaRPr/>
          </a:p>
          <a:p>
            <a:pPr indent="0" lvl="0" marL="0" marR="0" rtl="0" algn="ctr">
              <a:spcBef>
                <a:spcPts val="0"/>
              </a:spcBef>
              <a:spcAft>
                <a:spcPts val="0"/>
              </a:spcAft>
              <a:buNone/>
            </a:pPr>
            <a:r>
              <a:rPr b="0" i="0" lang="en-US" sz="1800" u="none" cap="none" strike="noStrike">
                <a:solidFill>
                  <a:schemeClr val="lt1"/>
                </a:solidFill>
                <a:latin typeface="Candara"/>
                <a:ea typeface="Candara"/>
                <a:cs typeface="Candara"/>
                <a:sym typeface="Candara"/>
              </a:rPr>
              <a:t>Spring 2024</a:t>
            </a:r>
            <a:endParaRPr/>
          </a:p>
        </p:txBody>
      </p:sp>
      <p:pic>
        <p:nvPicPr>
          <p:cNvPr descr="CSE Portal | AUS Programming Contest" id="15" name="Google Shape;15;p13"/>
          <p:cNvPicPr preferRelativeResize="0"/>
          <p:nvPr/>
        </p:nvPicPr>
        <p:blipFill rotWithShape="1">
          <a:blip r:embed="rId1">
            <a:alphaModFix/>
          </a:blip>
          <a:srcRect b="0" l="0" r="0" t="0"/>
          <a:stretch/>
        </p:blipFill>
        <p:spPr>
          <a:xfrm>
            <a:off x="-26505" y="20885"/>
            <a:ext cx="3018322" cy="56357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drive.google.com/file/d/1lQOpruW8ygOg_o665zZGQGFk2WIHgaFx/view" TargetMode="External"/><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85000"/>
              </a:lnSpc>
              <a:spcBef>
                <a:spcPts val="0"/>
              </a:spcBef>
              <a:spcAft>
                <a:spcPts val="0"/>
              </a:spcAft>
              <a:buClr>
                <a:srgbClr val="262626"/>
              </a:buClr>
              <a:buSzPct val="100000"/>
              <a:buFont typeface="Candara"/>
              <a:buNone/>
            </a:pPr>
            <a:r>
              <a:rPr lang="en-US"/>
              <a:t>Detecting Waste in Recycling Facilities Using Object Detection</a:t>
            </a:r>
            <a:endParaRPr/>
          </a:p>
        </p:txBody>
      </p:sp>
      <p:sp>
        <p:nvSpPr>
          <p:cNvPr id="104" name="Google Shape;104;p1"/>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en-US"/>
              <a:t>GROUP MEMBERS:</a:t>
            </a:r>
            <a:endParaRPr/>
          </a:p>
          <a:p>
            <a:pPr indent="0" lvl="0" marL="0" rtl="0" algn="l">
              <a:lnSpc>
                <a:spcPct val="90000"/>
              </a:lnSpc>
              <a:spcBef>
                <a:spcPts val="0"/>
              </a:spcBef>
              <a:spcAft>
                <a:spcPts val="0"/>
              </a:spcAft>
              <a:buSzPts val="2400"/>
              <a:buNone/>
            </a:pPr>
            <a:r>
              <a:rPr lang="en-US"/>
              <a:t>Abdu Sallouh, Jumana Bakr, Saja Hader, Yassmin Helmy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27101fb8d29_0_7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Mask R-CNN</a:t>
            </a:r>
            <a:endParaRPr/>
          </a:p>
        </p:txBody>
      </p:sp>
      <p:sp>
        <p:nvSpPr>
          <p:cNvPr id="171" name="Google Shape;171;g27101fb8d29_0_74"/>
          <p:cNvSpPr txBox="1"/>
          <p:nvPr>
            <p:ph idx="1" type="body"/>
          </p:nvPr>
        </p:nvSpPr>
        <p:spPr>
          <a:xfrm>
            <a:off x="1066805" y="1911759"/>
            <a:ext cx="10058400" cy="4023300"/>
          </a:xfrm>
          <a:prstGeom prst="rect">
            <a:avLst/>
          </a:prstGeom>
          <a:noFill/>
          <a:ln>
            <a:noFill/>
          </a:ln>
        </p:spPr>
        <p:txBody>
          <a:bodyPr anchorCtr="0" anchor="t" bIns="45700" lIns="0" spcFirstLastPara="1" rIns="0" wrap="square" tIns="45700">
            <a:normAutofit lnSpcReduction="20000"/>
          </a:bodyPr>
          <a:lstStyle/>
          <a:p>
            <a:pPr indent="-342900" lvl="0" marL="457200" rtl="0" algn="l">
              <a:lnSpc>
                <a:spcPct val="90000"/>
              </a:lnSpc>
              <a:spcBef>
                <a:spcPts val="1400"/>
              </a:spcBef>
              <a:spcAft>
                <a:spcPts val="0"/>
              </a:spcAft>
              <a:buSzPts val="1800"/>
              <a:buChar char="●"/>
            </a:pPr>
            <a:r>
              <a:rPr b="1" lang="en-US"/>
              <a:t>Utilized Detectron2</a:t>
            </a:r>
            <a:endParaRPr b="1"/>
          </a:p>
          <a:p>
            <a:pPr indent="-342900" lvl="1" marL="914400" rtl="0" algn="l">
              <a:lnSpc>
                <a:spcPct val="90000"/>
              </a:lnSpc>
              <a:spcBef>
                <a:spcPts val="0"/>
              </a:spcBef>
              <a:spcAft>
                <a:spcPts val="0"/>
              </a:spcAft>
              <a:buSzPts val="1800"/>
              <a:buChar char="○"/>
            </a:pPr>
            <a:r>
              <a:rPr lang="en-US"/>
              <a:t>Detectron2 is an open-source computer vision library developed by Facebook AI Research (FAIR). It's a framework built on top of PyTorch that provides a collection of state-of-the-art object detection algorithms and models</a:t>
            </a:r>
            <a:r>
              <a:rPr lang="en-US"/>
              <a:t>.</a:t>
            </a:r>
            <a:endParaRPr/>
          </a:p>
          <a:p>
            <a:pPr indent="0" lvl="0" marL="0" rtl="0" algn="l">
              <a:lnSpc>
                <a:spcPct val="90000"/>
              </a:lnSpc>
              <a:spcBef>
                <a:spcPts val="1400"/>
              </a:spcBef>
              <a:spcAft>
                <a:spcPts val="0"/>
              </a:spcAft>
              <a:buNone/>
            </a:pPr>
            <a:r>
              <a:t/>
            </a:r>
            <a:endParaRPr/>
          </a:p>
          <a:p>
            <a:pPr indent="-342900" lvl="0" marL="457200" rtl="0" algn="l">
              <a:lnSpc>
                <a:spcPct val="90000"/>
              </a:lnSpc>
              <a:spcBef>
                <a:spcPts val="1400"/>
              </a:spcBef>
              <a:spcAft>
                <a:spcPts val="0"/>
              </a:spcAft>
              <a:buSzPts val="1800"/>
              <a:buChar char="●"/>
            </a:pPr>
            <a:r>
              <a:rPr b="1" lang="en-US"/>
              <a:t>Finetined a COCO-Pretrained R50-FPN Mask R-CNN model on our dataset</a:t>
            </a:r>
            <a:endParaRPr b="1"/>
          </a:p>
          <a:p>
            <a:pPr indent="-342900" lvl="1" marL="914400" rtl="0" algn="l">
              <a:lnSpc>
                <a:spcPct val="90000"/>
              </a:lnSpc>
              <a:spcBef>
                <a:spcPts val="0"/>
              </a:spcBef>
              <a:spcAft>
                <a:spcPts val="0"/>
              </a:spcAft>
              <a:buSzPts val="1800"/>
              <a:buChar char="○"/>
            </a:pPr>
            <a:r>
              <a:rPr lang="en-US"/>
              <a:t>images per batch: 4</a:t>
            </a:r>
            <a:endParaRPr/>
          </a:p>
          <a:p>
            <a:pPr indent="-342900" lvl="1" marL="914400" rtl="0" algn="l">
              <a:lnSpc>
                <a:spcPct val="90000"/>
              </a:lnSpc>
              <a:spcBef>
                <a:spcPts val="0"/>
              </a:spcBef>
              <a:spcAft>
                <a:spcPts val="0"/>
              </a:spcAft>
              <a:buSzPts val="1800"/>
              <a:buChar char="○"/>
            </a:pPr>
            <a:r>
              <a:rPr lang="en-US"/>
              <a:t>learning rate: 0.005</a:t>
            </a:r>
            <a:endParaRPr/>
          </a:p>
          <a:p>
            <a:pPr indent="-342900" lvl="1" marL="914400" rtl="0" algn="l">
              <a:lnSpc>
                <a:spcPct val="90000"/>
              </a:lnSpc>
              <a:spcBef>
                <a:spcPts val="0"/>
              </a:spcBef>
              <a:spcAft>
                <a:spcPts val="0"/>
              </a:spcAft>
              <a:buSzPts val="1800"/>
              <a:buChar char="○"/>
            </a:pPr>
            <a:r>
              <a:rPr lang="en-US"/>
              <a:t>max iterations: 4000</a:t>
            </a:r>
            <a:endParaRPr/>
          </a:p>
          <a:p>
            <a:pPr indent="0" lvl="0" marL="914400" rtl="0" algn="l">
              <a:lnSpc>
                <a:spcPct val="90000"/>
              </a:lnSpc>
              <a:spcBef>
                <a:spcPts val="1400"/>
              </a:spcBef>
              <a:spcAft>
                <a:spcPts val="0"/>
              </a:spcAft>
              <a:buNone/>
            </a:pPr>
            <a:r>
              <a:t/>
            </a:r>
            <a:endParaRPr/>
          </a:p>
          <a:p>
            <a:pPr indent="-342900" lvl="0" marL="457200" rtl="0" algn="l">
              <a:spcBef>
                <a:spcPts val="1400"/>
              </a:spcBef>
              <a:spcAft>
                <a:spcPts val="0"/>
              </a:spcAft>
              <a:buSzPts val="1800"/>
              <a:buChar char="●"/>
            </a:pPr>
            <a:r>
              <a:rPr b="1" lang="en-US"/>
              <a:t>Model Evaluation</a:t>
            </a:r>
            <a:endParaRPr b="1"/>
          </a:p>
          <a:p>
            <a:pPr indent="-342900" lvl="1" marL="914400" rtl="0" algn="l">
              <a:spcBef>
                <a:spcPts val="0"/>
              </a:spcBef>
              <a:spcAft>
                <a:spcPts val="0"/>
              </a:spcAft>
              <a:buSzPts val="1800"/>
              <a:buChar char="○"/>
            </a:pPr>
            <a:r>
              <a:rPr lang="en-US"/>
              <a:t>We set a threshold of 0.8 for test time inference. Objects with detection scores above this threshold will be considered as positive detections</a:t>
            </a:r>
            <a:endParaRPr/>
          </a:p>
          <a:p>
            <a:pPr indent="-342900" lvl="1" marL="914400" rtl="0" algn="l">
              <a:spcBef>
                <a:spcPts val="0"/>
              </a:spcBef>
              <a:spcAft>
                <a:spcPts val="0"/>
              </a:spcAft>
              <a:buSzPts val="1800"/>
              <a:buChar char="○"/>
            </a:pPr>
            <a:r>
              <a:rPr lang="en-US"/>
              <a:t>We used performed  inference using the trained model on the test dataset and used a COCO evaluator to evaluate the model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7101fb8d29_0_1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Mask R-CNN</a:t>
            </a:r>
            <a:endParaRPr/>
          </a:p>
        </p:txBody>
      </p:sp>
      <p:pic>
        <p:nvPicPr>
          <p:cNvPr id="177" name="Google Shape;177;g27101fb8d29_0_19"/>
          <p:cNvPicPr preferRelativeResize="0"/>
          <p:nvPr/>
        </p:nvPicPr>
        <p:blipFill>
          <a:blip r:embed="rId3">
            <a:alphaModFix/>
          </a:blip>
          <a:stretch>
            <a:fillRect/>
          </a:stretch>
        </p:blipFill>
        <p:spPr>
          <a:xfrm>
            <a:off x="136875" y="2428291"/>
            <a:ext cx="5826575" cy="3214662"/>
          </a:xfrm>
          <a:prstGeom prst="rect">
            <a:avLst/>
          </a:prstGeom>
          <a:noFill/>
          <a:ln>
            <a:noFill/>
          </a:ln>
        </p:spPr>
      </p:pic>
      <p:pic>
        <p:nvPicPr>
          <p:cNvPr id="178" name="Google Shape;178;g27101fb8d29_0_19"/>
          <p:cNvPicPr preferRelativeResize="0"/>
          <p:nvPr/>
        </p:nvPicPr>
        <p:blipFill>
          <a:blip r:embed="rId4">
            <a:alphaModFix/>
          </a:blip>
          <a:stretch>
            <a:fillRect/>
          </a:stretch>
        </p:blipFill>
        <p:spPr>
          <a:xfrm>
            <a:off x="6100350" y="2381766"/>
            <a:ext cx="5923751" cy="3307723"/>
          </a:xfrm>
          <a:prstGeom prst="rect">
            <a:avLst/>
          </a:prstGeom>
          <a:noFill/>
          <a:ln>
            <a:noFill/>
          </a:ln>
        </p:spPr>
      </p:pic>
      <p:sp>
        <p:nvSpPr>
          <p:cNvPr id="179" name="Google Shape;179;g27101fb8d29_0_19"/>
          <p:cNvSpPr/>
          <p:nvPr/>
        </p:nvSpPr>
        <p:spPr>
          <a:xfrm>
            <a:off x="2770861" y="3580825"/>
            <a:ext cx="558600" cy="2196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180" name="Google Shape;180;g27101fb8d29_0_19"/>
          <p:cNvSpPr/>
          <p:nvPr/>
        </p:nvSpPr>
        <p:spPr>
          <a:xfrm>
            <a:off x="3042311" y="3319200"/>
            <a:ext cx="558600" cy="2196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181" name="Google Shape;181;g27101fb8d29_0_19"/>
          <p:cNvSpPr/>
          <p:nvPr/>
        </p:nvSpPr>
        <p:spPr>
          <a:xfrm>
            <a:off x="136886" y="3983250"/>
            <a:ext cx="558600" cy="2196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cxnSp>
        <p:nvCxnSpPr>
          <p:cNvPr id="182" name="Google Shape;182;g27101fb8d29_0_19"/>
          <p:cNvCxnSpPr/>
          <p:nvPr/>
        </p:nvCxnSpPr>
        <p:spPr>
          <a:xfrm flipH="1" rot="10800000">
            <a:off x="3125661" y="2347800"/>
            <a:ext cx="300900" cy="971400"/>
          </a:xfrm>
          <a:prstGeom prst="straightConnector1">
            <a:avLst/>
          </a:prstGeom>
          <a:noFill/>
          <a:ln cap="flat" cmpd="sng" w="28575">
            <a:solidFill>
              <a:srgbClr val="FF0000"/>
            </a:solidFill>
            <a:prstDash val="solid"/>
            <a:round/>
            <a:headEnd len="med" w="med" type="none"/>
            <a:tailEnd len="med" w="med" type="triangle"/>
          </a:ln>
        </p:spPr>
      </p:cxnSp>
      <p:cxnSp>
        <p:nvCxnSpPr>
          <p:cNvPr id="183" name="Google Shape;183;g27101fb8d29_0_19"/>
          <p:cNvCxnSpPr/>
          <p:nvPr/>
        </p:nvCxnSpPr>
        <p:spPr>
          <a:xfrm rot="10800000">
            <a:off x="2473861" y="2071900"/>
            <a:ext cx="297000" cy="1508700"/>
          </a:xfrm>
          <a:prstGeom prst="straightConnector1">
            <a:avLst/>
          </a:prstGeom>
          <a:noFill/>
          <a:ln cap="flat" cmpd="sng" w="28575">
            <a:solidFill>
              <a:srgbClr val="FF0000"/>
            </a:solidFill>
            <a:prstDash val="solid"/>
            <a:round/>
            <a:headEnd len="med" w="med" type="none"/>
            <a:tailEnd len="med" w="med" type="triangle"/>
          </a:ln>
        </p:spPr>
      </p:cxnSp>
      <p:cxnSp>
        <p:nvCxnSpPr>
          <p:cNvPr id="184" name="Google Shape;184;g27101fb8d29_0_19"/>
          <p:cNvCxnSpPr/>
          <p:nvPr/>
        </p:nvCxnSpPr>
        <p:spPr>
          <a:xfrm flipH="1" rot="10800000">
            <a:off x="503186" y="2288550"/>
            <a:ext cx="438600" cy="1694700"/>
          </a:xfrm>
          <a:prstGeom prst="straightConnector1">
            <a:avLst/>
          </a:prstGeom>
          <a:noFill/>
          <a:ln cap="flat" cmpd="sng" w="28575">
            <a:solidFill>
              <a:srgbClr val="FF0000"/>
            </a:solidFill>
            <a:prstDash val="solid"/>
            <a:round/>
            <a:headEnd len="med" w="med" type="none"/>
            <a:tailEnd len="med" w="med" type="triangle"/>
          </a:ln>
        </p:spPr>
      </p:cxnSp>
      <p:sp>
        <p:nvSpPr>
          <p:cNvPr id="185" name="Google Shape;185;g27101fb8d29_0_19"/>
          <p:cNvSpPr txBox="1"/>
          <p:nvPr/>
        </p:nvSpPr>
        <p:spPr>
          <a:xfrm>
            <a:off x="2901125" y="2012800"/>
            <a:ext cx="1674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rgbClr val="FF0000"/>
                </a:solidFill>
                <a:latin typeface="Candara"/>
                <a:ea typeface="Candara"/>
                <a:cs typeface="Candara"/>
                <a:sym typeface="Candara"/>
              </a:rPr>
              <a:t>cardboard 95% </a:t>
            </a:r>
            <a:endParaRPr sz="1500">
              <a:solidFill>
                <a:srgbClr val="FF0000"/>
              </a:solidFill>
              <a:latin typeface="Candara"/>
              <a:ea typeface="Candara"/>
              <a:cs typeface="Candara"/>
              <a:sym typeface="Candara"/>
            </a:endParaRPr>
          </a:p>
        </p:txBody>
      </p:sp>
      <p:sp>
        <p:nvSpPr>
          <p:cNvPr id="186" name="Google Shape;186;g27101fb8d29_0_19"/>
          <p:cNvSpPr txBox="1"/>
          <p:nvPr/>
        </p:nvSpPr>
        <p:spPr>
          <a:xfrm>
            <a:off x="289550" y="1852000"/>
            <a:ext cx="16746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0000"/>
                </a:solidFill>
                <a:latin typeface="Candara"/>
                <a:ea typeface="Candara"/>
                <a:cs typeface="Candara"/>
                <a:sym typeface="Candara"/>
              </a:rPr>
              <a:t>soft plastic 98%</a:t>
            </a:r>
            <a:r>
              <a:rPr lang="en-US" sz="1700">
                <a:solidFill>
                  <a:srgbClr val="FF0000"/>
                </a:solidFill>
                <a:latin typeface="Candara"/>
                <a:ea typeface="Candara"/>
                <a:cs typeface="Candara"/>
                <a:sym typeface="Candara"/>
              </a:rPr>
              <a:t> </a:t>
            </a:r>
            <a:endParaRPr sz="1700">
              <a:solidFill>
                <a:srgbClr val="FF0000"/>
              </a:solidFill>
              <a:latin typeface="Candara"/>
              <a:ea typeface="Candara"/>
              <a:cs typeface="Candara"/>
              <a:sym typeface="Candara"/>
            </a:endParaRPr>
          </a:p>
        </p:txBody>
      </p:sp>
      <p:sp>
        <p:nvSpPr>
          <p:cNvPr id="187" name="Google Shape;187;g27101fb8d29_0_19"/>
          <p:cNvSpPr txBox="1"/>
          <p:nvPr/>
        </p:nvSpPr>
        <p:spPr>
          <a:xfrm>
            <a:off x="1964150" y="1737400"/>
            <a:ext cx="1561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rgbClr val="FF0000"/>
                </a:solidFill>
                <a:latin typeface="Candara"/>
                <a:ea typeface="Candara"/>
                <a:cs typeface="Candara"/>
                <a:sym typeface="Candara"/>
              </a:rPr>
              <a:t>cardboard 97% </a:t>
            </a:r>
            <a:endParaRPr sz="1500">
              <a:solidFill>
                <a:srgbClr val="FF0000"/>
              </a:solidFill>
              <a:latin typeface="Candara"/>
              <a:ea typeface="Candara"/>
              <a:cs typeface="Candara"/>
              <a:sym typeface="Candara"/>
            </a:endParaRPr>
          </a:p>
        </p:txBody>
      </p:sp>
      <p:sp>
        <p:nvSpPr>
          <p:cNvPr id="188" name="Google Shape;188;g27101fb8d29_0_19"/>
          <p:cNvSpPr txBox="1"/>
          <p:nvPr/>
        </p:nvSpPr>
        <p:spPr>
          <a:xfrm>
            <a:off x="405525" y="577285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4: Results obtained using Mask R-CNN</a:t>
            </a:r>
            <a:endParaRPr sz="1800">
              <a:solidFill>
                <a:srgbClr val="3F3F3F"/>
              </a:solidFill>
              <a:latin typeface="Candara"/>
              <a:ea typeface="Candara"/>
              <a:cs typeface="Candara"/>
              <a:sym typeface="Candara"/>
            </a:endParaRPr>
          </a:p>
        </p:txBody>
      </p:sp>
      <p:sp>
        <p:nvSpPr>
          <p:cNvPr id="189" name="Google Shape;189;g27101fb8d29_0_19"/>
          <p:cNvSpPr txBox="1"/>
          <p:nvPr/>
        </p:nvSpPr>
        <p:spPr>
          <a:xfrm>
            <a:off x="6100350" y="577285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5: Results obtained using Mask R-CNN</a:t>
            </a:r>
            <a:endParaRPr sz="1800">
              <a:solidFill>
                <a:srgbClr val="3F3F3F"/>
              </a:solidFill>
              <a:latin typeface="Candara"/>
              <a:ea typeface="Candara"/>
              <a:cs typeface="Candara"/>
              <a:sym typeface="Candar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27101fb8d29_0_2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Evaluation: Mask R-CNN</a:t>
            </a:r>
            <a:endParaRPr/>
          </a:p>
        </p:txBody>
      </p:sp>
      <p:graphicFrame>
        <p:nvGraphicFramePr>
          <p:cNvPr id="195" name="Google Shape;195;g27101fb8d29_0_27"/>
          <p:cNvGraphicFramePr/>
          <p:nvPr/>
        </p:nvGraphicFramePr>
        <p:xfrm>
          <a:off x="414350" y="2109000"/>
          <a:ext cx="3000000" cy="3000000"/>
        </p:xfrm>
        <a:graphic>
          <a:graphicData uri="http://schemas.openxmlformats.org/drawingml/2006/table">
            <a:tbl>
              <a:tblPr>
                <a:noFill/>
                <a:tableStyleId>{5E6F4A0B-BFC9-46ED-9E48-7DE8E9402ABA}</a:tableStyleId>
              </a:tblPr>
              <a:tblGrid>
                <a:gridCol w="1098025"/>
                <a:gridCol w="1098025"/>
                <a:gridCol w="1098025"/>
                <a:gridCol w="1098025"/>
                <a:gridCol w="1098025"/>
                <a:gridCol w="1098025"/>
              </a:tblGrid>
              <a:tr h="190500">
                <a:tc gridSpan="6">
                  <a:txBody>
                    <a:bodyPr/>
                    <a:lstStyle/>
                    <a:p>
                      <a:pPr indent="0" lvl="0" marL="0" rtl="0" algn="ctr">
                        <a:spcBef>
                          <a:spcPts val="0"/>
                        </a:spcBef>
                        <a:spcAft>
                          <a:spcPts val="0"/>
                        </a:spcAft>
                        <a:buNone/>
                      </a:pPr>
                      <a:r>
                        <a:rPr b="1" lang="en-US" sz="1600"/>
                        <a:t>Overall Model Performance (%)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c hMerge="1"/>
              </a:tr>
              <a:tr h="190500">
                <a:tc>
                  <a:txBody>
                    <a:bodyPr/>
                    <a:lstStyle/>
                    <a:p>
                      <a:pPr indent="0" lvl="0" marL="0" rtl="0" algn="ctr">
                        <a:spcBef>
                          <a:spcPts val="0"/>
                        </a:spcBef>
                        <a:spcAft>
                          <a:spcPts val="0"/>
                        </a:spcAft>
                        <a:buNone/>
                      </a:pPr>
                      <a:r>
                        <a:rPr b="1" lang="en-US" sz="1600"/>
                        <a:t>AP</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AP50</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AP75</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Aps</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Apm</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190500">
                <a:tc>
                  <a:txBody>
                    <a:bodyPr/>
                    <a:lstStyle/>
                    <a:p>
                      <a:pPr indent="0" lvl="0" marL="0" rtl="0" algn="ctr">
                        <a:spcBef>
                          <a:spcPts val="0"/>
                        </a:spcBef>
                        <a:spcAft>
                          <a:spcPts val="0"/>
                        </a:spcAft>
                        <a:buNone/>
                      </a:pPr>
                      <a:r>
                        <a:rPr lang="en-US" sz="1600"/>
                        <a:t>27.668</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42.649</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30.176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8.681</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15.209</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29.619</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96" name="Google Shape;196;g27101fb8d29_0_27"/>
          <p:cNvGraphicFramePr/>
          <p:nvPr/>
        </p:nvGraphicFramePr>
        <p:xfrm>
          <a:off x="414350" y="3962600"/>
          <a:ext cx="3000000" cy="3000000"/>
        </p:xfrm>
        <a:graphic>
          <a:graphicData uri="http://schemas.openxmlformats.org/drawingml/2006/table">
            <a:tbl>
              <a:tblPr>
                <a:noFill/>
                <a:tableStyleId>{5E6F4A0B-BFC9-46ED-9E48-7DE8E9402ABA}</a:tableStyleId>
              </a:tblPr>
              <a:tblGrid>
                <a:gridCol w="1098025"/>
                <a:gridCol w="1098025"/>
                <a:gridCol w="1098025"/>
                <a:gridCol w="1289175"/>
                <a:gridCol w="906875"/>
              </a:tblGrid>
              <a:tr h="361950">
                <a:tc>
                  <a:txBody>
                    <a:bodyPr/>
                    <a:lstStyle/>
                    <a:p>
                      <a:pPr indent="0" lvl="0" marL="0" rtl="0" algn="ctr">
                        <a:spcBef>
                          <a:spcPts val="0"/>
                        </a:spcBef>
                        <a:spcAft>
                          <a:spcPts val="0"/>
                        </a:spcAft>
                        <a:buNone/>
                      </a:pPr>
                      <a:r>
                        <a:rPr b="1" lang="en-US" sz="1600"/>
                        <a:t>Category</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Rigid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Soft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Cardboard</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Metal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370950">
                <a:tc>
                  <a:txBody>
                    <a:bodyPr/>
                    <a:lstStyle/>
                    <a:p>
                      <a:pPr indent="0" lvl="0" marL="0" rtl="0" algn="ctr">
                        <a:spcBef>
                          <a:spcPts val="0"/>
                        </a:spcBef>
                        <a:spcAft>
                          <a:spcPts val="0"/>
                        </a:spcAft>
                        <a:buNone/>
                      </a:pPr>
                      <a:r>
                        <a:rPr b="1" lang="en-US" sz="1600"/>
                        <a:t>AP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lnSpc>
                          <a:spcPct val="115000"/>
                        </a:lnSpc>
                        <a:spcBef>
                          <a:spcPts val="0"/>
                        </a:spcBef>
                        <a:spcAft>
                          <a:spcPts val="0"/>
                        </a:spcAft>
                        <a:buNone/>
                      </a:pPr>
                      <a:r>
                        <a:rPr lang="en-US" sz="1600"/>
                        <a:t>20.677</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30.51</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37.512</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21.974</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197" name="Google Shape;197;g27101fb8d29_0_27"/>
          <p:cNvPicPr preferRelativeResize="0"/>
          <p:nvPr/>
        </p:nvPicPr>
        <p:blipFill>
          <a:blip r:embed="rId3">
            <a:alphaModFix/>
          </a:blip>
          <a:stretch>
            <a:fillRect/>
          </a:stretch>
        </p:blipFill>
        <p:spPr>
          <a:xfrm>
            <a:off x="7234275" y="2078478"/>
            <a:ext cx="4791075" cy="1352550"/>
          </a:xfrm>
          <a:prstGeom prst="rect">
            <a:avLst/>
          </a:prstGeom>
          <a:noFill/>
          <a:ln>
            <a:noFill/>
          </a:ln>
        </p:spPr>
      </p:pic>
      <p:sp>
        <p:nvSpPr>
          <p:cNvPr id="198" name="Google Shape;198;g27101fb8d29_0_27"/>
          <p:cNvSpPr txBox="1"/>
          <p:nvPr/>
        </p:nvSpPr>
        <p:spPr>
          <a:xfrm>
            <a:off x="7234275" y="3400500"/>
            <a:ext cx="47910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rgbClr val="3F3F3F"/>
                </a:solidFill>
                <a:latin typeface="Candara"/>
                <a:ea typeface="Candara"/>
                <a:cs typeface="Candara"/>
                <a:sym typeface="Candara"/>
              </a:rPr>
              <a:t>Figure 6: </a:t>
            </a:r>
            <a:r>
              <a:rPr lang="en-US" sz="1700">
                <a:solidFill>
                  <a:srgbClr val="3F3F3F"/>
                </a:solidFill>
                <a:latin typeface="Candara"/>
                <a:ea typeface="Candara"/>
                <a:cs typeface="Candara"/>
                <a:sym typeface="Candara"/>
              </a:rPr>
              <a:t>Evaluation on Mask RCNN</a:t>
            </a:r>
            <a:r>
              <a:rPr lang="en-US" sz="1700">
                <a:solidFill>
                  <a:srgbClr val="3F3F3F"/>
                </a:solidFill>
                <a:latin typeface="Candara"/>
                <a:ea typeface="Candara"/>
                <a:cs typeface="Candara"/>
                <a:sym typeface="Candara"/>
              </a:rPr>
              <a:t> obtained in [1]</a:t>
            </a:r>
            <a:endParaRPr sz="1700">
              <a:solidFill>
                <a:srgbClr val="3F3F3F"/>
              </a:solidFill>
              <a:latin typeface="Candara"/>
              <a:ea typeface="Candara"/>
              <a:cs typeface="Candara"/>
              <a:sym typeface="Candara"/>
            </a:endParaRPr>
          </a:p>
        </p:txBody>
      </p:sp>
      <p:sp>
        <p:nvSpPr>
          <p:cNvPr id="199" name="Google Shape;199;g27101fb8d29_0_27"/>
          <p:cNvSpPr/>
          <p:nvPr/>
        </p:nvSpPr>
        <p:spPr>
          <a:xfrm>
            <a:off x="7335750" y="2789975"/>
            <a:ext cx="4587900" cy="2700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27101fb8d29_0_6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TridentNet</a:t>
            </a:r>
            <a:endParaRPr/>
          </a:p>
        </p:txBody>
      </p:sp>
      <p:sp>
        <p:nvSpPr>
          <p:cNvPr id="205" name="Google Shape;205;g27101fb8d29_0_69"/>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Autofit/>
          </a:bodyPr>
          <a:lstStyle/>
          <a:p>
            <a:pPr indent="-342900" lvl="0" marL="457200" rtl="0" algn="l">
              <a:spcBef>
                <a:spcPts val="0"/>
              </a:spcBef>
              <a:spcAft>
                <a:spcPts val="0"/>
              </a:spcAft>
              <a:buSzPts val="1800"/>
              <a:buChar char="●"/>
            </a:pPr>
            <a:r>
              <a:rPr b="1" lang="en-US" sz="1800"/>
              <a:t>Utilized Detectron2</a:t>
            </a:r>
            <a:endParaRPr b="1" sz="1800"/>
          </a:p>
          <a:p>
            <a:pPr indent="-342900" lvl="1" marL="914400" rtl="0" algn="l">
              <a:spcBef>
                <a:spcPts val="0"/>
              </a:spcBef>
              <a:spcAft>
                <a:spcPts val="0"/>
              </a:spcAft>
              <a:buSzPts val="1800"/>
              <a:buChar char="○"/>
            </a:pPr>
            <a:r>
              <a:rPr lang="en-US" sz="1800"/>
              <a:t>Detectron2 is an open-source computer vision library developed by Facebook AI Research (FAIR). It's a framework built on top of PyTorch that provides a collection of state-of-the-art object detection algorithms and models.</a:t>
            </a:r>
            <a:endParaRPr sz="1800"/>
          </a:p>
          <a:p>
            <a:pPr indent="0" lvl="0" marL="0" rtl="0" algn="l">
              <a:spcBef>
                <a:spcPts val="0"/>
              </a:spcBef>
              <a:spcAft>
                <a:spcPts val="0"/>
              </a:spcAft>
              <a:buClr>
                <a:schemeClr val="dk1"/>
              </a:buClr>
              <a:buSzPts val="1100"/>
              <a:buFont typeface="Arial"/>
              <a:buNone/>
            </a:pPr>
            <a:r>
              <a:t/>
            </a:r>
            <a:endParaRPr sz="1800"/>
          </a:p>
          <a:p>
            <a:pPr indent="-342900" lvl="0" marL="457200" rtl="0" algn="l">
              <a:spcBef>
                <a:spcPts val="0"/>
              </a:spcBef>
              <a:spcAft>
                <a:spcPts val="0"/>
              </a:spcAft>
              <a:buSzPts val="1800"/>
              <a:buChar char="●"/>
            </a:pPr>
            <a:r>
              <a:rPr b="1" lang="en-US" sz="1800"/>
              <a:t>Finetuned a COCO-Pretrained R50-FPN Mask R-CNN model on our dataset</a:t>
            </a:r>
            <a:endParaRPr b="1" sz="1800"/>
          </a:p>
          <a:p>
            <a:pPr indent="-342900" lvl="1" marL="914400" rtl="0" algn="l">
              <a:spcBef>
                <a:spcPts val="0"/>
              </a:spcBef>
              <a:spcAft>
                <a:spcPts val="0"/>
              </a:spcAft>
              <a:buSzPts val="1800"/>
              <a:buChar char="○"/>
            </a:pPr>
            <a:r>
              <a:rPr lang="en-US" sz="1800"/>
              <a:t>images per batch: 8</a:t>
            </a:r>
            <a:endParaRPr sz="1800"/>
          </a:p>
          <a:p>
            <a:pPr indent="-342900" lvl="1" marL="914400" rtl="0" algn="l">
              <a:spcBef>
                <a:spcPts val="0"/>
              </a:spcBef>
              <a:spcAft>
                <a:spcPts val="0"/>
              </a:spcAft>
              <a:buSzPts val="1800"/>
              <a:buChar char="○"/>
            </a:pPr>
            <a:r>
              <a:rPr lang="en-US" sz="1800"/>
              <a:t>learning rate: 0.0005</a:t>
            </a:r>
            <a:endParaRPr sz="1800"/>
          </a:p>
          <a:p>
            <a:pPr indent="-342900" lvl="1" marL="914400" rtl="0" algn="l">
              <a:spcBef>
                <a:spcPts val="0"/>
              </a:spcBef>
              <a:spcAft>
                <a:spcPts val="0"/>
              </a:spcAft>
              <a:buSzPts val="1800"/>
              <a:buChar char="○"/>
            </a:pPr>
            <a:r>
              <a:rPr lang="en-US" sz="1800"/>
              <a:t>max iterations: 100</a:t>
            </a:r>
            <a:endParaRPr sz="1800"/>
          </a:p>
          <a:p>
            <a:pPr indent="0" lvl="0" marL="914400" rtl="0" algn="l">
              <a:spcBef>
                <a:spcPts val="0"/>
              </a:spcBef>
              <a:spcAft>
                <a:spcPts val="0"/>
              </a:spcAft>
              <a:buNone/>
            </a:pPr>
            <a:r>
              <a:t/>
            </a:r>
            <a:endParaRPr sz="1800"/>
          </a:p>
          <a:p>
            <a:pPr indent="-342900" lvl="0" marL="457200" rtl="0" algn="l">
              <a:spcBef>
                <a:spcPts val="0"/>
              </a:spcBef>
              <a:spcAft>
                <a:spcPts val="0"/>
              </a:spcAft>
              <a:buSzPts val="1800"/>
              <a:buChar char="●"/>
            </a:pPr>
            <a:r>
              <a:rPr b="1" lang="en-US" sz="1800"/>
              <a:t>Model Evaluation</a:t>
            </a:r>
            <a:endParaRPr b="1" sz="1800"/>
          </a:p>
          <a:p>
            <a:pPr indent="-342900" lvl="1" marL="914400" rtl="0" algn="l">
              <a:spcBef>
                <a:spcPts val="0"/>
              </a:spcBef>
              <a:spcAft>
                <a:spcPts val="0"/>
              </a:spcAft>
              <a:buSzPts val="1800"/>
              <a:buChar char="○"/>
            </a:pPr>
            <a:r>
              <a:rPr lang="en-US" sz="1800"/>
              <a:t>We set a threshold of 0.85 for test time inference. Objects with detection scores above this threshold will be considered as positive detections</a:t>
            </a:r>
            <a:endParaRPr sz="1800"/>
          </a:p>
          <a:p>
            <a:pPr indent="-342900" lvl="1" marL="914400" rtl="0" algn="l">
              <a:spcBef>
                <a:spcPts val="0"/>
              </a:spcBef>
              <a:spcAft>
                <a:spcPts val="0"/>
              </a:spcAft>
              <a:buSzPts val="1800"/>
              <a:buChar char="○"/>
            </a:pPr>
            <a:r>
              <a:rPr lang="en-US" sz="1800"/>
              <a:t>We used performed  inference using the trained model on the test dataset and used a COCO evaluator to evaluate the model </a:t>
            </a:r>
            <a:endParaRPr sz="1800"/>
          </a:p>
          <a:p>
            <a:pPr indent="0" lvl="0" marL="457200" rtl="0" algn="l">
              <a:spcBef>
                <a:spcPts val="0"/>
              </a:spcBef>
              <a:spcAft>
                <a:spcPts val="0"/>
              </a:spcAft>
              <a:buNone/>
            </a:pPr>
            <a:r>
              <a:t/>
            </a:r>
            <a:endParaRPr sz="1800"/>
          </a:p>
          <a:p>
            <a:pPr indent="0" lvl="0" marL="457200" rtl="0" algn="l">
              <a:spcBef>
                <a:spcPts val="0"/>
              </a:spcBef>
              <a:spcAft>
                <a:spcPts val="0"/>
              </a:spcAft>
              <a:buNone/>
            </a:pPr>
            <a:r>
              <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27101fb8d29_0_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TridentNet</a:t>
            </a:r>
            <a:endParaRPr/>
          </a:p>
        </p:txBody>
      </p:sp>
      <p:pic>
        <p:nvPicPr>
          <p:cNvPr id="211" name="Google Shape;211;g27101fb8d29_0_0"/>
          <p:cNvPicPr preferRelativeResize="0"/>
          <p:nvPr/>
        </p:nvPicPr>
        <p:blipFill>
          <a:blip r:embed="rId3">
            <a:alphaModFix/>
          </a:blip>
          <a:stretch>
            <a:fillRect/>
          </a:stretch>
        </p:blipFill>
        <p:spPr>
          <a:xfrm>
            <a:off x="90325" y="2362615"/>
            <a:ext cx="5963475" cy="3345998"/>
          </a:xfrm>
          <a:prstGeom prst="rect">
            <a:avLst/>
          </a:prstGeom>
          <a:noFill/>
          <a:ln>
            <a:noFill/>
          </a:ln>
        </p:spPr>
      </p:pic>
      <p:pic>
        <p:nvPicPr>
          <p:cNvPr id="212" name="Google Shape;212;g27101fb8d29_0_0"/>
          <p:cNvPicPr preferRelativeResize="0"/>
          <p:nvPr/>
        </p:nvPicPr>
        <p:blipFill>
          <a:blip r:embed="rId4">
            <a:alphaModFix/>
          </a:blip>
          <a:stretch>
            <a:fillRect/>
          </a:stretch>
        </p:blipFill>
        <p:spPr>
          <a:xfrm>
            <a:off x="6131375" y="2360031"/>
            <a:ext cx="5963475" cy="3351194"/>
          </a:xfrm>
          <a:prstGeom prst="rect">
            <a:avLst/>
          </a:prstGeom>
          <a:noFill/>
          <a:ln>
            <a:noFill/>
          </a:ln>
        </p:spPr>
      </p:pic>
      <p:sp>
        <p:nvSpPr>
          <p:cNvPr id="213" name="Google Shape;213;g27101fb8d29_0_0"/>
          <p:cNvSpPr/>
          <p:nvPr/>
        </p:nvSpPr>
        <p:spPr>
          <a:xfrm>
            <a:off x="1311600" y="3358875"/>
            <a:ext cx="840600" cy="156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214" name="Google Shape;214;g27101fb8d29_0_0"/>
          <p:cNvSpPr txBox="1"/>
          <p:nvPr/>
        </p:nvSpPr>
        <p:spPr>
          <a:xfrm>
            <a:off x="2475988" y="1737400"/>
            <a:ext cx="1688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0000"/>
                </a:solidFill>
                <a:latin typeface="Candara"/>
                <a:ea typeface="Candara"/>
                <a:cs typeface="Candara"/>
                <a:sym typeface="Candara"/>
              </a:rPr>
              <a:t>cardboard 99% </a:t>
            </a:r>
            <a:endParaRPr sz="1700">
              <a:solidFill>
                <a:srgbClr val="FF0000"/>
              </a:solidFill>
              <a:latin typeface="Candara"/>
              <a:ea typeface="Candara"/>
              <a:cs typeface="Candara"/>
              <a:sym typeface="Candara"/>
            </a:endParaRPr>
          </a:p>
        </p:txBody>
      </p:sp>
      <p:cxnSp>
        <p:nvCxnSpPr>
          <p:cNvPr id="215" name="Google Shape;215;g27101fb8d29_0_0"/>
          <p:cNvCxnSpPr>
            <a:stCxn id="213" idx="3"/>
          </p:cNvCxnSpPr>
          <p:nvPr/>
        </p:nvCxnSpPr>
        <p:spPr>
          <a:xfrm flipH="1" rot="10800000">
            <a:off x="2152200" y="2181225"/>
            <a:ext cx="706500" cy="1255800"/>
          </a:xfrm>
          <a:prstGeom prst="straightConnector1">
            <a:avLst/>
          </a:prstGeom>
          <a:noFill/>
          <a:ln cap="flat" cmpd="sng" w="28575">
            <a:solidFill>
              <a:srgbClr val="FF0000"/>
            </a:solidFill>
            <a:prstDash val="solid"/>
            <a:round/>
            <a:headEnd len="med" w="med" type="none"/>
            <a:tailEnd len="med" w="med" type="triangle"/>
          </a:ln>
        </p:spPr>
      </p:cxnSp>
      <p:sp>
        <p:nvSpPr>
          <p:cNvPr id="216" name="Google Shape;216;g27101fb8d29_0_0"/>
          <p:cNvSpPr/>
          <p:nvPr/>
        </p:nvSpPr>
        <p:spPr>
          <a:xfrm>
            <a:off x="5290775" y="3350850"/>
            <a:ext cx="840600" cy="156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217" name="Google Shape;217;g27101fb8d29_0_0"/>
          <p:cNvSpPr txBox="1"/>
          <p:nvPr/>
        </p:nvSpPr>
        <p:spPr>
          <a:xfrm>
            <a:off x="4383413" y="1826813"/>
            <a:ext cx="1688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0000"/>
                </a:solidFill>
                <a:latin typeface="Candara"/>
                <a:ea typeface="Candara"/>
                <a:cs typeface="Candara"/>
                <a:sym typeface="Candara"/>
              </a:rPr>
              <a:t>soft plastic</a:t>
            </a:r>
            <a:r>
              <a:rPr lang="en-US" sz="1700">
                <a:solidFill>
                  <a:srgbClr val="FF0000"/>
                </a:solidFill>
                <a:latin typeface="Candara"/>
                <a:ea typeface="Candara"/>
                <a:cs typeface="Candara"/>
                <a:sym typeface="Candara"/>
              </a:rPr>
              <a:t> 90% </a:t>
            </a:r>
            <a:endParaRPr sz="1700">
              <a:solidFill>
                <a:srgbClr val="FF0000"/>
              </a:solidFill>
              <a:latin typeface="Candara"/>
              <a:ea typeface="Candara"/>
              <a:cs typeface="Candara"/>
              <a:sym typeface="Candara"/>
            </a:endParaRPr>
          </a:p>
        </p:txBody>
      </p:sp>
      <p:cxnSp>
        <p:nvCxnSpPr>
          <p:cNvPr id="218" name="Google Shape;218;g27101fb8d29_0_0"/>
          <p:cNvCxnSpPr/>
          <p:nvPr/>
        </p:nvCxnSpPr>
        <p:spPr>
          <a:xfrm rot="10800000">
            <a:off x="5097125" y="2133675"/>
            <a:ext cx="260700" cy="1225200"/>
          </a:xfrm>
          <a:prstGeom prst="straightConnector1">
            <a:avLst/>
          </a:prstGeom>
          <a:noFill/>
          <a:ln cap="flat" cmpd="sng" w="28575">
            <a:solidFill>
              <a:srgbClr val="FF0000"/>
            </a:solidFill>
            <a:prstDash val="solid"/>
            <a:round/>
            <a:headEnd len="med" w="med" type="none"/>
            <a:tailEnd len="med" w="med" type="triangle"/>
          </a:ln>
        </p:spPr>
      </p:cxnSp>
      <p:sp>
        <p:nvSpPr>
          <p:cNvPr id="219" name="Google Shape;219;g27101fb8d29_0_0"/>
          <p:cNvSpPr txBox="1"/>
          <p:nvPr/>
        </p:nvSpPr>
        <p:spPr>
          <a:xfrm>
            <a:off x="405525" y="577285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7: Results obtained using TridentNet</a:t>
            </a:r>
            <a:endParaRPr sz="1800">
              <a:solidFill>
                <a:srgbClr val="3F3F3F"/>
              </a:solidFill>
              <a:latin typeface="Candara"/>
              <a:ea typeface="Candara"/>
              <a:cs typeface="Candara"/>
              <a:sym typeface="Candara"/>
            </a:endParaRPr>
          </a:p>
        </p:txBody>
      </p:sp>
      <p:sp>
        <p:nvSpPr>
          <p:cNvPr id="220" name="Google Shape;220;g27101fb8d29_0_0"/>
          <p:cNvSpPr txBox="1"/>
          <p:nvPr/>
        </p:nvSpPr>
        <p:spPr>
          <a:xfrm>
            <a:off x="6131375" y="582555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8: Results obtained using TridentNet</a:t>
            </a:r>
            <a:endParaRPr sz="1800">
              <a:solidFill>
                <a:srgbClr val="3F3F3F"/>
              </a:solidFill>
              <a:latin typeface="Candara"/>
              <a:ea typeface="Candara"/>
              <a:cs typeface="Candara"/>
              <a:sym typeface="Candar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27101fb8d29_0_13"/>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a:t>
            </a:r>
            <a:r>
              <a:rPr lang="en-US"/>
              <a:t>Evaluation</a:t>
            </a:r>
            <a:r>
              <a:rPr lang="en-US"/>
              <a:t>: TridentNet</a:t>
            </a:r>
            <a:endParaRPr/>
          </a:p>
        </p:txBody>
      </p:sp>
      <p:graphicFrame>
        <p:nvGraphicFramePr>
          <p:cNvPr id="226" name="Google Shape;226;g27101fb8d29_0_13"/>
          <p:cNvGraphicFramePr/>
          <p:nvPr/>
        </p:nvGraphicFramePr>
        <p:xfrm>
          <a:off x="360575" y="2247625"/>
          <a:ext cx="3000000" cy="3000000"/>
        </p:xfrm>
        <a:graphic>
          <a:graphicData uri="http://schemas.openxmlformats.org/drawingml/2006/table">
            <a:tbl>
              <a:tblPr>
                <a:noFill/>
                <a:tableStyleId>{5E6F4A0B-BFC9-46ED-9E48-7DE8E9402ABA}</a:tableStyleId>
              </a:tblPr>
              <a:tblGrid>
                <a:gridCol w="1098025"/>
                <a:gridCol w="1098025"/>
                <a:gridCol w="1098025"/>
                <a:gridCol w="1098025"/>
                <a:gridCol w="1098025"/>
                <a:gridCol w="1098025"/>
              </a:tblGrid>
              <a:tr h="190500">
                <a:tc gridSpan="6">
                  <a:txBody>
                    <a:bodyPr/>
                    <a:lstStyle/>
                    <a:p>
                      <a:pPr indent="0" lvl="0" marL="0" rtl="0" algn="ctr">
                        <a:spcBef>
                          <a:spcPts val="0"/>
                        </a:spcBef>
                        <a:spcAft>
                          <a:spcPts val="0"/>
                        </a:spcAft>
                        <a:buNone/>
                      </a:pPr>
                      <a:r>
                        <a:rPr b="1" lang="en-US" sz="1600"/>
                        <a:t>Overall Model Performance (%)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c hMerge="1"/>
              </a:tr>
              <a:tr h="190500">
                <a:tc>
                  <a:txBody>
                    <a:bodyPr/>
                    <a:lstStyle/>
                    <a:p>
                      <a:pPr indent="0" lvl="0" marL="0" rtl="0" algn="ctr">
                        <a:spcBef>
                          <a:spcPts val="0"/>
                        </a:spcBef>
                        <a:spcAft>
                          <a:spcPts val="0"/>
                        </a:spcAft>
                        <a:buNone/>
                      </a:pPr>
                      <a:r>
                        <a:rPr b="1" lang="en-US" sz="1600"/>
                        <a:t>AP</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AP50</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AP75</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APs</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Apm</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190500">
                <a:tc>
                  <a:txBody>
                    <a:bodyPr/>
                    <a:lstStyle/>
                    <a:p>
                      <a:pPr indent="0" lvl="0" marL="0" rtl="0" algn="ctr">
                        <a:spcBef>
                          <a:spcPts val="0"/>
                        </a:spcBef>
                        <a:spcAft>
                          <a:spcPts val="0"/>
                        </a:spcAft>
                        <a:buNone/>
                      </a:pPr>
                      <a:r>
                        <a:rPr lang="en-US" sz="1600"/>
                        <a:t>31.643</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US" sz="1600">
                          <a:solidFill>
                            <a:schemeClr val="dk1"/>
                          </a:solidFill>
                        </a:rPr>
                        <a:t>46.750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35.626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4.746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16.256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34.863</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227" name="Google Shape;227;g27101fb8d29_0_13"/>
          <p:cNvGraphicFramePr/>
          <p:nvPr/>
        </p:nvGraphicFramePr>
        <p:xfrm>
          <a:off x="360575" y="3907925"/>
          <a:ext cx="3000000" cy="3000000"/>
        </p:xfrm>
        <a:graphic>
          <a:graphicData uri="http://schemas.openxmlformats.org/drawingml/2006/table">
            <a:tbl>
              <a:tblPr>
                <a:noFill/>
                <a:tableStyleId>{5E6F4A0B-BFC9-46ED-9E48-7DE8E9402ABA}</a:tableStyleId>
              </a:tblPr>
              <a:tblGrid>
                <a:gridCol w="1098025"/>
                <a:gridCol w="1098025"/>
                <a:gridCol w="1098025"/>
                <a:gridCol w="1289175"/>
                <a:gridCol w="906875"/>
              </a:tblGrid>
              <a:tr h="361950">
                <a:tc>
                  <a:txBody>
                    <a:bodyPr/>
                    <a:lstStyle/>
                    <a:p>
                      <a:pPr indent="0" lvl="0" marL="0" rtl="0" algn="ctr">
                        <a:spcBef>
                          <a:spcPts val="0"/>
                        </a:spcBef>
                        <a:spcAft>
                          <a:spcPts val="0"/>
                        </a:spcAft>
                        <a:buNone/>
                      </a:pPr>
                      <a:r>
                        <a:rPr b="1" lang="en-US" sz="1600"/>
                        <a:t>Category</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Rigid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Soft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Cardboard</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Metal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370950">
                <a:tc>
                  <a:txBody>
                    <a:bodyPr/>
                    <a:lstStyle/>
                    <a:p>
                      <a:pPr indent="0" lvl="0" marL="0" rtl="0" algn="ctr">
                        <a:spcBef>
                          <a:spcPts val="0"/>
                        </a:spcBef>
                        <a:spcAft>
                          <a:spcPts val="0"/>
                        </a:spcAft>
                        <a:buNone/>
                      </a:pPr>
                      <a:r>
                        <a:rPr b="1" lang="en-US" sz="1600"/>
                        <a:t>AP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lnSpc>
                          <a:spcPct val="115000"/>
                        </a:lnSpc>
                        <a:spcBef>
                          <a:spcPts val="0"/>
                        </a:spcBef>
                        <a:spcAft>
                          <a:spcPts val="0"/>
                        </a:spcAft>
                        <a:buNone/>
                      </a:pPr>
                      <a:r>
                        <a:rPr lang="en-US" sz="1600"/>
                        <a:t>31.006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33.379</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37.265</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24.923</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228" name="Google Shape;228;g27101fb8d29_0_13"/>
          <p:cNvPicPr preferRelativeResize="0"/>
          <p:nvPr/>
        </p:nvPicPr>
        <p:blipFill>
          <a:blip r:embed="rId3">
            <a:alphaModFix/>
          </a:blip>
          <a:stretch>
            <a:fillRect/>
          </a:stretch>
        </p:blipFill>
        <p:spPr>
          <a:xfrm>
            <a:off x="7210450" y="2247628"/>
            <a:ext cx="4791075" cy="1352550"/>
          </a:xfrm>
          <a:prstGeom prst="rect">
            <a:avLst/>
          </a:prstGeom>
          <a:noFill/>
          <a:ln>
            <a:noFill/>
          </a:ln>
        </p:spPr>
      </p:pic>
      <p:sp>
        <p:nvSpPr>
          <p:cNvPr id="229" name="Google Shape;229;g27101fb8d29_0_13"/>
          <p:cNvSpPr txBox="1"/>
          <p:nvPr/>
        </p:nvSpPr>
        <p:spPr>
          <a:xfrm>
            <a:off x="7210450" y="3569650"/>
            <a:ext cx="47910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rgbClr val="3F3F3F"/>
                </a:solidFill>
                <a:latin typeface="Candara"/>
                <a:ea typeface="Candara"/>
                <a:cs typeface="Candara"/>
                <a:sym typeface="Candara"/>
              </a:rPr>
              <a:t>Figure 9: Evaluation on TridentNet obtained in [1]</a:t>
            </a:r>
            <a:endParaRPr sz="1500">
              <a:solidFill>
                <a:srgbClr val="3F3F3F"/>
              </a:solidFill>
              <a:latin typeface="Candara"/>
              <a:ea typeface="Candara"/>
              <a:cs typeface="Candara"/>
              <a:sym typeface="Candara"/>
            </a:endParaRPr>
          </a:p>
        </p:txBody>
      </p:sp>
      <p:sp>
        <p:nvSpPr>
          <p:cNvPr id="230" name="Google Shape;230;g27101fb8d29_0_13"/>
          <p:cNvSpPr/>
          <p:nvPr/>
        </p:nvSpPr>
        <p:spPr>
          <a:xfrm>
            <a:off x="7312025" y="3197250"/>
            <a:ext cx="4587900" cy="2700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7101fb8d29_0_7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RT-DETR</a:t>
            </a:r>
            <a:endParaRPr/>
          </a:p>
        </p:txBody>
      </p:sp>
      <p:sp>
        <p:nvSpPr>
          <p:cNvPr id="236" name="Google Shape;236;g27101fb8d29_0_79"/>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lnSpcReduction="10000"/>
          </a:bodyPr>
          <a:lstStyle/>
          <a:p>
            <a:pPr indent="-342900" lvl="0" marL="457200" rtl="0" algn="l">
              <a:spcBef>
                <a:spcPts val="0"/>
              </a:spcBef>
              <a:spcAft>
                <a:spcPts val="0"/>
              </a:spcAft>
              <a:buSzPts val="1800"/>
              <a:buChar char="●"/>
            </a:pPr>
            <a:r>
              <a:rPr b="1" lang="en-US" sz="1800"/>
              <a:t>Utilized Ultralytics Library</a:t>
            </a:r>
            <a:endParaRPr b="1" sz="1800"/>
          </a:p>
          <a:p>
            <a:pPr indent="-342900" lvl="1" marL="914400" rtl="0" algn="l">
              <a:spcBef>
                <a:spcPts val="0"/>
              </a:spcBef>
              <a:spcAft>
                <a:spcPts val="0"/>
              </a:spcAft>
              <a:buSzPts val="1800"/>
              <a:buChar char="○"/>
            </a:pPr>
            <a:r>
              <a:rPr lang="en-US" sz="1800"/>
              <a:t>Ultralytics is an open-source computer vision library developed for object detection and related tasks. It provides implementations of various object detection algorithms and models, including YOLO and RT-DETR.</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b="1" lang="en-US"/>
              <a:t>Build Model</a:t>
            </a:r>
            <a:endParaRPr b="1"/>
          </a:p>
          <a:p>
            <a:pPr indent="-342900" lvl="1" marL="914400" rtl="0" algn="l">
              <a:spcBef>
                <a:spcPts val="0"/>
              </a:spcBef>
              <a:spcAft>
                <a:spcPts val="0"/>
              </a:spcAft>
              <a:buSzPts val="1800"/>
              <a:buChar char="○"/>
            </a:pPr>
            <a:r>
              <a:rPr lang="en-US"/>
              <a:t>Number of layers: 673</a:t>
            </a:r>
            <a:endParaRPr/>
          </a:p>
          <a:p>
            <a:pPr indent="-342900" lvl="1" marL="914400" rtl="0" algn="l">
              <a:spcBef>
                <a:spcPts val="0"/>
              </a:spcBef>
              <a:spcAft>
                <a:spcPts val="0"/>
              </a:spcAft>
              <a:buSzPts val="1800"/>
              <a:buChar char="○"/>
            </a:pPr>
            <a:r>
              <a:rPr lang="en-US"/>
              <a:t>Number of parameters: 32814296</a:t>
            </a:r>
            <a:endParaRPr/>
          </a:p>
          <a:p>
            <a:pPr indent="-342900" lvl="1" marL="914400" rtl="0" algn="l">
              <a:spcBef>
                <a:spcPts val="0"/>
              </a:spcBef>
              <a:spcAft>
                <a:spcPts val="0"/>
              </a:spcAft>
              <a:buSzPts val="1800"/>
              <a:buChar char="○"/>
            </a:pPr>
            <a:r>
              <a:rPr lang="en-US"/>
              <a:t>Number of gradients: 32814296</a:t>
            </a:r>
            <a:endParaRPr/>
          </a:p>
          <a:p>
            <a:pPr indent="-342900" lvl="1" marL="914400" rtl="0" algn="l">
              <a:spcBef>
                <a:spcPts val="0"/>
              </a:spcBef>
              <a:spcAft>
                <a:spcPts val="0"/>
              </a:spcAft>
              <a:buSzPts val="1800"/>
              <a:buChar char="○"/>
            </a:pPr>
            <a:r>
              <a:rPr lang="en-US"/>
              <a:t>Computational workload: 108.0 GFLOPs</a:t>
            </a:r>
            <a:endParaRPr/>
          </a:p>
          <a:p>
            <a:pPr indent="0" lvl="0" marL="914400" rtl="0" algn="l">
              <a:spcBef>
                <a:spcPts val="0"/>
              </a:spcBef>
              <a:spcAft>
                <a:spcPts val="0"/>
              </a:spcAft>
              <a:buNone/>
            </a:pPr>
            <a:r>
              <a:t/>
            </a:r>
            <a:endParaRPr/>
          </a:p>
          <a:p>
            <a:pPr indent="-342900" lvl="0" marL="457200" rtl="0" algn="l">
              <a:spcBef>
                <a:spcPts val="0"/>
              </a:spcBef>
              <a:spcAft>
                <a:spcPts val="0"/>
              </a:spcAft>
              <a:buSzPts val="1800"/>
              <a:buChar char="●"/>
            </a:pPr>
            <a:r>
              <a:rPr b="1" lang="en-US"/>
              <a:t>Loaded and trained on the pretrained  COCO8 RT-DETR-l model</a:t>
            </a:r>
            <a:endParaRPr b="1"/>
          </a:p>
          <a:p>
            <a:pPr indent="-342900" lvl="1" marL="914400" rtl="0" algn="l">
              <a:spcBef>
                <a:spcPts val="0"/>
              </a:spcBef>
              <a:spcAft>
                <a:spcPts val="0"/>
              </a:spcAft>
              <a:buSzPts val="1800"/>
              <a:buChar char="○"/>
            </a:pPr>
            <a:r>
              <a:rPr lang="en-US"/>
              <a:t>images per batch: 16</a:t>
            </a:r>
            <a:endParaRPr/>
          </a:p>
          <a:p>
            <a:pPr indent="-342900" lvl="1" marL="914400" rtl="0" algn="l">
              <a:spcBef>
                <a:spcPts val="0"/>
              </a:spcBef>
              <a:spcAft>
                <a:spcPts val="0"/>
              </a:spcAft>
              <a:buSzPts val="1800"/>
              <a:buChar char="○"/>
            </a:pPr>
            <a:r>
              <a:rPr lang="en-US"/>
              <a:t>learning rate: 0.01</a:t>
            </a:r>
            <a:endParaRPr/>
          </a:p>
          <a:p>
            <a:pPr indent="-342900" lvl="1" marL="914400" rtl="0" algn="l">
              <a:spcBef>
                <a:spcPts val="0"/>
              </a:spcBef>
              <a:spcAft>
                <a:spcPts val="0"/>
              </a:spcAft>
              <a:buSzPts val="1800"/>
              <a:buChar char="○"/>
            </a:pPr>
            <a:r>
              <a:rPr lang="en-US"/>
              <a:t>max iterations: 30</a:t>
            </a:r>
            <a:endParaRPr/>
          </a:p>
          <a:p>
            <a:pPr indent="-342900" lvl="1" marL="914400" rtl="0" algn="l">
              <a:spcBef>
                <a:spcPts val="0"/>
              </a:spcBef>
              <a:spcAft>
                <a:spcPts val="0"/>
              </a:spcAft>
              <a:buSzPts val="1800"/>
              <a:buChar char="○"/>
            </a:pPr>
            <a:r>
              <a:rPr lang="en-US"/>
              <a:t>optimizer: AdamW</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7101fb8d29_0_56"/>
          <p:cNvSpPr txBox="1"/>
          <p:nvPr>
            <p:ph type="title"/>
          </p:nvPr>
        </p:nvSpPr>
        <p:spPr>
          <a:xfrm>
            <a:off x="1066805" y="175478"/>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RT-DETR</a:t>
            </a:r>
            <a:endParaRPr/>
          </a:p>
        </p:txBody>
      </p:sp>
      <p:pic>
        <p:nvPicPr>
          <p:cNvPr id="242" name="Google Shape;242;g27101fb8d29_0_56"/>
          <p:cNvPicPr preferRelativeResize="0"/>
          <p:nvPr/>
        </p:nvPicPr>
        <p:blipFill>
          <a:blip r:embed="rId3">
            <a:alphaModFix/>
          </a:blip>
          <a:stretch>
            <a:fillRect/>
          </a:stretch>
        </p:blipFill>
        <p:spPr>
          <a:xfrm>
            <a:off x="1184649" y="1835500"/>
            <a:ext cx="4103522" cy="4090900"/>
          </a:xfrm>
          <a:prstGeom prst="rect">
            <a:avLst/>
          </a:prstGeom>
          <a:noFill/>
          <a:ln>
            <a:noFill/>
          </a:ln>
        </p:spPr>
      </p:pic>
      <p:sp>
        <p:nvSpPr>
          <p:cNvPr id="243" name="Google Shape;243;g27101fb8d29_0_56"/>
          <p:cNvSpPr txBox="1"/>
          <p:nvPr/>
        </p:nvSpPr>
        <p:spPr>
          <a:xfrm>
            <a:off x="5827300" y="2183850"/>
            <a:ext cx="54771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rgbClr val="3F3F3F"/>
                </a:solidFill>
                <a:latin typeface="Candara"/>
                <a:ea typeface="Candara"/>
                <a:cs typeface="Candara"/>
                <a:sym typeface="Candara"/>
              </a:rPr>
              <a:t>This model is good at detecting cardboard (red) and soft plastic (yellow)</a:t>
            </a:r>
            <a:endParaRPr sz="2000">
              <a:solidFill>
                <a:srgbClr val="3F3F3F"/>
              </a:solidFill>
              <a:latin typeface="Candara"/>
              <a:ea typeface="Candara"/>
              <a:cs typeface="Candara"/>
              <a:sym typeface="Candara"/>
            </a:endParaRPr>
          </a:p>
        </p:txBody>
      </p:sp>
      <p:sp>
        <p:nvSpPr>
          <p:cNvPr id="244" name="Google Shape;244;g27101fb8d29_0_56"/>
          <p:cNvSpPr txBox="1"/>
          <p:nvPr/>
        </p:nvSpPr>
        <p:spPr>
          <a:xfrm>
            <a:off x="1184650" y="592640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10: Results obtained using RT-DETR</a:t>
            </a:r>
            <a:endParaRPr sz="1800">
              <a:solidFill>
                <a:srgbClr val="3F3F3F"/>
              </a:solidFill>
              <a:latin typeface="Candara"/>
              <a:ea typeface="Candara"/>
              <a:cs typeface="Candara"/>
              <a:sym typeface="Candar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27101fb8d29_0_63"/>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Evaluation: RT-DETR</a:t>
            </a:r>
            <a:endParaRPr/>
          </a:p>
        </p:txBody>
      </p:sp>
      <p:graphicFrame>
        <p:nvGraphicFramePr>
          <p:cNvPr id="250" name="Google Shape;250;g27101fb8d29_0_63"/>
          <p:cNvGraphicFramePr/>
          <p:nvPr/>
        </p:nvGraphicFramePr>
        <p:xfrm>
          <a:off x="2624950" y="2677788"/>
          <a:ext cx="3000000" cy="3000000"/>
        </p:xfrm>
        <a:graphic>
          <a:graphicData uri="http://schemas.openxmlformats.org/drawingml/2006/table">
            <a:tbl>
              <a:tblPr>
                <a:noFill/>
                <a:tableStyleId>{5E6F4A0B-BFC9-46ED-9E48-7DE8E9402ABA}</a:tableStyleId>
              </a:tblPr>
              <a:tblGrid>
                <a:gridCol w="1326600"/>
                <a:gridCol w="1326600"/>
                <a:gridCol w="1326600"/>
                <a:gridCol w="1326600"/>
                <a:gridCol w="1326600"/>
              </a:tblGrid>
              <a:tr h="461125">
                <a:tc gridSpan="5">
                  <a:txBody>
                    <a:bodyPr/>
                    <a:lstStyle/>
                    <a:p>
                      <a:pPr indent="0" lvl="0" marL="0" rtl="0" algn="ctr">
                        <a:spcBef>
                          <a:spcPts val="0"/>
                        </a:spcBef>
                        <a:spcAft>
                          <a:spcPts val="0"/>
                        </a:spcAft>
                        <a:buNone/>
                      </a:pPr>
                      <a:r>
                        <a:rPr b="1" lang="en-US" sz="1700"/>
                        <a:t>Overall Model Performance (%) </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r>
              <a:tr h="461125">
                <a:tc>
                  <a:txBody>
                    <a:bodyPr/>
                    <a:lstStyle/>
                    <a:p>
                      <a:pPr indent="0" lvl="0" marL="0" rtl="0" algn="ctr">
                        <a:spcBef>
                          <a:spcPts val="0"/>
                        </a:spcBef>
                        <a:spcAft>
                          <a:spcPts val="0"/>
                        </a:spcAft>
                        <a:buNone/>
                      </a:pPr>
                      <a:r>
                        <a:rPr b="1" lang="en-US" sz="1700"/>
                        <a:t>Precision</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Recall</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F1-score</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AP50-95</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461125">
                <a:tc>
                  <a:txBody>
                    <a:bodyPr/>
                    <a:lstStyle/>
                    <a:p>
                      <a:pPr indent="0" lvl="0" marL="0" rtl="0" algn="ctr">
                        <a:spcBef>
                          <a:spcPts val="0"/>
                        </a:spcBef>
                        <a:spcAft>
                          <a:spcPts val="0"/>
                        </a:spcAft>
                        <a:buNone/>
                      </a:pPr>
                      <a:r>
                        <a:rPr lang="en-US" sz="1700"/>
                        <a:t>58.065</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39.421</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46.960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37.245</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25.815</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7101fb8d29_0_8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YOLOv6</a:t>
            </a:r>
            <a:endParaRPr/>
          </a:p>
        </p:txBody>
      </p:sp>
      <p:sp>
        <p:nvSpPr>
          <p:cNvPr id="256" name="Google Shape;256;g27101fb8d29_0_84"/>
          <p:cNvSpPr txBox="1"/>
          <p:nvPr>
            <p:ph idx="1" type="body"/>
          </p:nvPr>
        </p:nvSpPr>
        <p:spPr>
          <a:xfrm>
            <a:off x="1066805" y="1908709"/>
            <a:ext cx="10058400" cy="4023300"/>
          </a:xfrm>
          <a:prstGeom prst="rect">
            <a:avLst/>
          </a:prstGeom>
          <a:noFill/>
          <a:ln>
            <a:noFill/>
          </a:ln>
        </p:spPr>
        <p:txBody>
          <a:bodyPr anchorCtr="0" anchor="t" bIns="45700" lIns="0" spcFirstLastPara="1" rIns="0" wrap="square" tIns="45700">
            <a:normAutofit/>
          </a:bodyPr>
          <a:lstStyle/>
          <a:p>
            <a:pPr indent="-342900" lvl="0" marL="457200" rtl="0" algn="l">
              <a:spcBef>
                <a:spcPts val="0"/>
              </a:spcBef>
              <a:spcAft>
                <a:spcPts val="0"/>
              </a:spcAft>
              <a:buSzPts val="1800"/>
              <a:buChar char="●"/>
            </a:pPr>
            <a:r>
              <a:rPr b="1" lang="en-US"/>
              <a:t>Build a YOLOv6 model</a:t>
            </a:r>
            <a:endParaRPr b="1"/>
          </a:p>
          <a:p>
            <a:pPr indent="-342900" lvl="1" marL="914400" rtl="0" algn="l">
              <a:spcBef>
                <a:spcPts val="0"/>
              </a:spcBef>
              <a:spcAft>
                <a:spcPts val="0"/>
              </a:spcAft>
              <a:buSzPts val="1800"/>
              <a:buChar char="○"/>
            </a:pPr>
            <a:r>
              <a:rPr lang="en-US"/>
              <a:t>Number of layers: 195</a:t>
            </a:r>
            <a:endParaRPr/>
          </a:p>
          <a:p>
            <a:pPr indent="-342900" lvl="1" marL="914400" rtl="0" algn="l">
              <a:spcBef>
                <a:spcPts val="0"/>
              </a:spcBef>
              <a:spcAft>
                <a:spcPts val="0"/>
              </a:spcAft>
              <a:buSzPts val="1800"/>
              <a:buChar char="○"/>
            </a:pPr>
            <a:r>
              <a:rPr lang="en-US"/>
              <a:t>Number of parameters: 4238540</a:t>
            </a:r>
            <a:endParaRPr/>
          </a:p>
          <a:p>
            <a:pPr indent="-342900" lvl="1" marL="914400" rtl="0" algn="l">
              <a:spcBef>
                <a:spcPts val="0"/>
              </a:spcBef>
              <a:spcAft>
                <a:spcPts val="0"/>
              </a:spcAft>
              <a:buSzPts val="1800"/>
              <a:buChar char="○"/>
            </a:pPr>
            <a:r>
              <a:rPr lang="en-US"/>
              <a:t>Number of gradients: 4238524</a:t>
            </a:r>
            <a:endParaRPr/>
          </a:p>
          <a:p>
            <a:pPr indent="-342900" lvl="1" marL="914400" rtl="0" algn="l">
              <a:spcBef>
                <a:spcPts val="0"/>
              </a:spcBef>
              <a:spcAft>
                <a:spcPts val="0"/>
              </a:spcAft>
              <a:buSzPts val="1800"/>
              <a:buChar char="○"/>
            </a:pPr>
            <a:r>
              <a:rPr lang="en-US"/>
              <a:t>Computational workload: 11.9 GFLOPs</a:t>
            </a:r>
            <a:endParaRPr/>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b="1" lang="en-US"/>
              <a:t>Train the YOLOv6 model</a:t>
            </a:r>
            <a:endParaRPr b="1"/>
          </a:p>
          <a:p>
            <a:pPr indent="-342900" lvl="1" marL="914400" rtl="0" algn="l">
              <a:spcBef>
                <a:spcPts val="0"/>
              </a:spcBef>
              <a:spcAft>
                <a:spcPts val="0"/>
              </a:spcAft>
              <a:buSzPts val="1800"/>
              <a:buChar char="○"/>
            </a:pPr>
            <a:r>
              <a:rPr lang="en-US"/>
              <a:t>Optimizer: AdamW </a:t>
            </a:r>
            <a:endParaRPr/>
          </a:p>
          <a:p>
            <a:pPr indent="-342900" lvl="1" marL="914400" rtl="0" algn="l">
              <a:spcBef>
                <a:spcPts val="0"/>
              </a:spcBef>
              <a:spcAft>
                <a:spcPts val="0"/>
              </a:spcAft>
              <a:buSzPts val="1800"/>
              <a:buChar char="○"/>
            </a:pPr>
            <a:r>
              <a:rPr lang="en-US"/>
              <a:t>Learning rate: 0.00125 and momentum of 0.9</a:t>
            </a:r>
            <a:endParaRPr/>
          </a:p>
          <a:p>
            <a:pPr indent="-342900" lvl="1" marL="914400" rtl="0" algn="l">
              <a:spcBef>
                <a:spcPts val="0"/>
              </a:spcBef>
              <a:spcAft>
                <a:spcPts val="0"/>
              </a:spcAft>
              <a:buSzPts val="1800"/>
              <a:buChar char="○"/>
            </a:pPr>
            <a:r>
              <a:rPr lang="en-US"/>
              <a:t>Trained for 30 epochs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Introduction</a:t>
            </a:r>
            <a:endParaRPr/>
          </a:p>
        </p:txBody>
      </p:sp>
      <p:sp>
        <p:nvSpPr>
          <p:cNvPr id="110" name="Google Shape;110;p2"/>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342900" lvl="0" marL="457200" rtl="0" algn="l">
              <a:lnSpc>
                <a:spcPct val="90000"/>
              </a:lnSpc>
              <a:spcBef>
                <a:spcPts val="1400"/>
              </a:spcBef>
              <a:spcAft>
                <a:spcPts val="0"/>
              </a:spcAft>
              <a:buSzPts val="1800"/>
              <a:buChar char="●"/>
            </a:pPr>
            <a:r>
              <a:rPr b="1" lang="en-US"/>
              <a:t>Handling unsorted litter is recycling facilities:</a:t>
            </a:r>
            <a:endParaRPr b="1"/>
          </a:p>
          <a:p>
            <a:pPr indent="-342900" lvl="1" marL="914400" rtl="0" algn="l">
              <a:lnSpc>
                <a:spcPct val="90000"/>
              </a:lnSpc>
              <a:spcBef>
                <a:spcPts val="0"/>
              </a:spcBef>
              <a:spcAft>
                <a:spcPts val="0"/>
              </a:spcAft>
              <a:buSzPts val="1800"/>
              <a:buChar char="○"/>
            </a:pPr>
            <a:r>
              <a:rPr b="1" lang="en-US"/>
              <a:t>time consuming</a:t>
            </a:r>
            <a:endParaRPr b="1"/>
          </a:p>
          <a:p>
            <a:pPr indent="-342900" lvl="1" marL="914400" rtl="0" algn="l">
              <a:lnSpc>
                <a:spcPct val="90000"/>
              </a:lnSpc>
              <a:spcBef>
                <a:spcPts val="0"/>
              </a:spcBef>
              <a:spcAft>
                <a:spcPts val="0"/>
              </a:spcAft>
              <a:buSzPts val="1800"/>
              <a:buChar char="○"/>
            </a:pPr>
            <a:r>
              <a:rPr b="1" lang="en-US"/>
              <a:t>Requires a lot of labour</a:t>
            </a:r>
            <a:endParaRPr b="1"/>
          </a:p>
          <a:p>
            <a:pPr indent="0" lvl="0" marL="0" rtl="0" algn="l">
              <a:lnSpc>
                <a:spcPct val="90000"/>
              </a:lnSpc>
              <a:spcBef>
                <a:spcPts val="1400"/>
              </a:spcBef>
              <a:spcAft>
                <a:spcPts val="0"/>
              </a:spcAft>
              <a:buNone/>
            </a:pPr>
            <a:r>
              <a:t/>
            </a:r>
            <a:endParaRPr b="1"/>
          </a:p>
          <a:p>
            <a:pPr indent="-342900" lvl="0" marL="457200" rtl="0" algn="l">
              <a:lnSpc>
                <a:spcPct val="90000"/>
              </a:lnSpc>
              <a:spcBef>
                <a:spcPts val="1400"/>
              </a:spcBef>
              <a:spcAft>
                <a:spcPts val="0"/>
              </a:spcAft>
              <a:buSzPts val="1800"/>
              <a:buChar char="●"/>
            </a:pPr>
            <a:r>
              <a:rPr b="1" lang="en-US"/>
              <a:t>Proposed solution:</a:t>
            </a:r>
            <a:endParaRPr b="1"/>
          </a:p>
          <a:p>
            <a:pPr indent="-342900" lvl="1" marL="914400" rtl="0" algn="l">
              <a:lnSpc>
                <a:spcPct val="90000"/>
              </a:lnSpc>
              <a:spcBef>
                <a:spcPts val="0"/>
              </a:spcBef>
              <a:spcAft>
                <a:spcPts val="0"/>
              </a:spcAft>
              <a:buSzPts val="1800"/>
              <a:buChar char="○"/>
            </a:pPr>
            <a:r>
              <a:rPr b="1" lang="en-US"/>
              <a:t>Using automation to detect types of waste</a:t>
            </a:r>
            <a:endParaRPr b="1"/>
          </a:p>
          <a:p>
            <a:pPr indent="0" lvl="0" marL="0" rtl="0" algn="l">
              <a:lnSpc>
                <a:spcPct val="90000"/>
              </a:lnSpc>
              <a:spcBef>
                <a:spcPts val="1400"/>
              </a:spcBef>
              <a:spcAft>
                <a:spcPts val="0"/>
              </a:spcAft>
              <a:buNone/>
            </a:pPr>
            <a:r>
              <a:t/>
            </a:r>
            <a:endParaRPr b="1"/>
          </a:p>
          <a:p>
            <a:pPr indent="-342900" lvl="0" marL="457200" rtl="0" algn="l">
              <a:lnSpc>
                <a:spcPct val="90000"/>
              </a:lnSpc>
              <a:spcBef>
                <a:spcPts val="1400"/>
              </a:spcBef>
              <a:spcAft>
                <a:spcPts val="0"/>
              </a:spcAft>
              <a:buSzPts val="1800"/>
              <a:buChar char="●"/>
            </a:pPr>
            <a:r>
              <a:rPr b="1" lang="en-US"/>
              <a:t>Challenges:</a:t>
            </a:r>
            <a:endParaRPr b="1"/>
          </a:p>
          <a:p>
            <a:pPr indent="-342900" lvl="1" marL="914400" rtl="0" algn="l">
              <a:lnSpc>
                <a:spcPct val="90000"/>
              </a:lnSpc>
              <a:spcBef>
                <a:spcPts val="0"/>
              </a:spcBef>
              <a:spcAft>
                <a:spcPts val="0"/>
              </a:spcAft>
              <a:buSzPts val="1800"/>
              <a:buChar char="○"/>
            </a:pPr>
            <a:r>
              <a:rPr b="1" lang="en-US"/>
              <a:t>“in the wild” waste is difficult to sort</a:t>
            </a:r>
            <a:endParaRPr b="1"/>
          </a:p>
          <a:p>
            <a:pPr indent="-342900" lvl="1" marL="914400" rtl="0" algn="l">
              <a:lnSpc>
                <a:spcPct val="90000"/>
              </a:lnSpc>
              <a:spcBef>
                <a:spcPts val="0"/>
              </a:spcBef>
              <a:spcAft>
                <a:spcPts val="0"/>
              </a:spcAft>
              <a:buSzPts val="1800"/>
              <a:buChar char="○"/>
            </a:pPr>
            <a:r>
              <a:rPr b="1" lang="en-US"/>
              <a:t>Low accuracy when properly </a:t>
            </a:r>
            <a:r>
              <a:rPr b="1" lang="en-US"/>
              <a:t>categorizing</a:t>
            </a:r>
            <a:r>
              <a:rPr b="1" lang="en-US"/>
              <a:t> waste items </a:t>
            </a:r>
            <a:r>
              <a:rPr b="1" lang="en-US"/>
              <a:t>instantaneously</a:t>
            </a:r>
            <a:r>
              <a:rPr b="1" lang="en-US"/>
              <a: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27101fb8d29_0_33"/>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YOLOv6</a:t>
            </a:r>
            <a:endParaRPr/>
          </a:p>
        </p:txBody>
      </p:sp>
      <p:pic>
        <p:nvPicPr>
          <p:cNvPr id="262" name="Google Shape;262;g27101fb8d29_0_33"/>
          <p:cNvPicPr preferRelativeResize="0"/>
          <p:nvPr/>
        </p:nvPicPr>
        <p:blipFill>
          <a:blip r:embed="rId3">
            <a:alphaModFix/>
          </a:blip>
          <a:stretch>
            <a:fillRect/>
          </a:stretch>
        </p:blipFill>
        <p:spPr>
          <a:xfrm>
            <a:off x="1752600" y="1889800"/>
            <a:ext cx="7083125" cy="4058051"/>
          </a:xfrm>
          <a:prstGeom prst="rect">
            <a:avLst/>
          </a:prstGeom>
          <a:noFill/>
          <a:ln>
            <a:noFill/>
          </a:ln>
        </p:spPr>
      </p:pic>
      <p:sp>
        <p:nvSpPr>
          <p:cNvPr id="263" name="Google Shape;263;g27101fb8d29_0_33"/>
          <p:cNvSpPr txBox="1"/>
          <p:nvPr/>
        </p:nvSpPr>
        <p:spPr>
          <a:xfrm>
            <a:off x="1752600" y="587750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11: Results obtained using YOLOv6</a:t>
            </a:r>
            <a:endParaRPr sz="1800">
              <a:solidFill>
                <a:srgbClr val="3F3F3F"/>
              </a:solidFill>
              <a:latin typeface="Candara"/>
              <a:ea typeface="Candara"/>
              <a:cs typeface="Candara"/>
              <a:sym typeface="Candar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g27101fb8d29_0_3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evaluation: YOLOv6</a:t>
            </a:r>
            <a:endParaRPr/>
          </a:p>
        </p:txBody>
      </p:sp>
      <p:graphicFrame>
        <p:nvGraphicFramePr>
          <p:cNvPr id="269" name="Google Shape;269;g27101fb8d29_0_39"/>
          <p:cNvGraphicFramePr/>
          <p:nvPr/>
        </p:nvGraphicFramePr>
        <p:xfrm>
          <a:off x="2624950" y="2677788"/>
          <a:ext cx="3000000" cy="3000000"/>
        </p:xfrm>
        <a:graphic>
          <a:graphicData uri="http://schemas.openxmlformats.org/drawingml/2006/table">
            <a:tbl>
              <a:tblPr>
                <a:noFill/>
                <a:tableStyleId>{5E6F4A0B-BFC9-46ED-9E48-7DE8E9402ABA}</a:tableStyleId>
              </a:tblPr>
              <a:tblGrid>
                <a:gridCol w="1326600"/>
                <a:gridCol w="1326600"/>
                <a:gridCol w="1326600"/>
                <a:gridCol w="1326600"/>
                <a:gridCol w="1326600"/>
              </a:tblGrid>
              <a:tr h="461125">
                <a:tc gridSpan="5">
                  <a:txBody>
                    <a:bodyPr/>
                    <a:lstStyle/>
                    <a:p>
                      <a:pPr indent="0" lvl="0" marL="0" rtl="0" algn="ctr">
                        <a:spcBef>
                          <a:spcPts val="0"/>
                        </a:spcBef>
                        <a:spcAft>
                          <a:spcPts val="0"/>
                        </a:spcAft>
                        <a:buNone/>
                      </a:pPr>
                      <a:r>
                        <a:rPr b="1" lang="en-US" sz="1700"/>
                        <a:t>Overall Model Performance (%) </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r>
              <a:tr h="461125">
                <a:tc>
                  <a:txBody>
                    <a:bodyPr/>
                    <a:lstStyle/>
                    <a:p>
                      <a:pPr indent="0" lvl="0" marL="0" rtl="0" algn="ctr">
                        <a:spcBef>
                          <a:spcPts val="0"/>
                        </a:spcBef>
                        <a:spcAft>
                          <a:spcPts val="0"/>
                        </a:spcAft>
                        <a:buNone/>
                      </a:pPr>
                      <a:r>
                        <a:rPr b="1" lang="en-US" sz="1700"/>
                        <a:t>Precision</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Recall</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F1-score</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AP50-95</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461125">
                <a:tc>
                  <a:txBody>
                    <a:bodyPr/>
                    <a:lstStyle/>
                    <a:p>
                      <a:pPr indent="0" lvl="0" marL="0" rtl="0" algn="ctr">
                        <a:spcBef>
                          <a:spcPts val="0"/>
                        </a:spcBef>
                        <a:spcAft>
                          <a:spcPts val="0"/>
                        </a:spcAft>
                        <a:buNone/>
                      </a:pPr>
                      <a:r>
                        <a:rPr lang="en-US" sz="1700"/>
                        <a:t>32.00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33.20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32.59</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26</a:t>
                      </a:r>
                      <a:r>
                        <a:rPr lang="en-US" sz="1700"/>
                        <a:t>.00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16.40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27101fb8d29_0_8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YOLOv8</a:t>
            </a:r>
            <a:endParaRPr/>
          </a:p>
        </p:txBody>
      </p:sp>
      <p:sp>
        <p:nvSpPr>
          <p:cNvPr id="275" name="Google Shape;275;g27101fb8d29_0_89"/>
          <p:cNvSpPr txBox="1"/>
          <p:nvPr>
            <p:ph idx="1" type="body"/>
          </p:nvPr>
        </p:nvSpPr>
        <p:spPr>
          <a:xfrm>
            <a:off x="1097280" y="1962959"/>
            <a:ext cx="10058400" cy="4023300"/>
          </a:xfrm>
          <a:prstGeom prst="rect">
            <a:avLst/>
          </a:prstGeom>
          <a:noFill/>
          <a:ln>
            <a:noFill/>
          </a:ln>
        </p:spPr>
        <p:txBody>
          <a:bodyPr anchorCtr="0" anchor="t" bIns="45700" lIns="0" spcFirstLastPara="1" rIns="0" wrap="square" tIns="45700">
            <a:normAutofit/>
          </a:bodyPr>
          <a:lstStyle/>
          <a:p>
            <a:pPr indent="-342900" lvl="0" marL="457200" rtl="0" algn="l">
              <a:spcBef>
                <a:spcPts val="1400"/>
              </a:spcBef>
              <a:spcAft>
                <a:spcPts val="0"/>
              </a:spcAft>
              <a:buSzPts val="1800"/>
              <a:buChar char="●"/>
            </a:pPr>
            <a:r>
              <a:rPr b="1" lang="en-US"/>
              <a:t>Build a YOLOv8 model</a:t>
            </a:r>
            <a:endParaRPr b="1"/>
          </a:p>
          <a:p>
            <a:pPr indent="-342900" lvl="1" marL="914400" rtl="0" algn="l">
              <a:spcBef>
                <a:spcPts val="0"/>
              </a:spcBef>
              <a:spcAft>
                <a:spcPts val="0"/>
              </a:spcAft>
              <a:buSzPts val="1800"/>
              <a:buChar char="○"/>
            </a:pPr>
            <a:r>
              <a:rPr lang="en-US"/>
              <a:t>Number of layers: 225</a:t>
            </a:r>
            <a:endParaRPr/>
          </a:p>
          <a:p>
            <a:pPr indent="-342900" lvl="1" marL="914400" rtl="0" algn="l">
              <a:spcBef>
                <a:spcPts val="0"/>
              </a:spcBef>
              <a:spcAft>
                <a:spcPts val="0"/>
              </a:spcAft>
              <a:buSzPts val="1800"/>
              <a:buChar char="○"/>
            </a:pPr>
            <a:r>
              <a:rPr lang="en-US"/>
              <a:t>Number of parameters: 11137148</a:t>
            </a:r>
            <a:endParaRPr/>
          </a:p>
          <a:p>
            <a:pPr indent="-342900" lvl="1" marL="914400" rtl="0" algn="l">
              <a:spcBef>
                <a:spcPts val="0"/>
              </a:spcBef>
              <a:spcAft>
                <a:spcPts val="0"/>
              </a:spcAft>
              <a:buSzPts val="1800"/>
              <a:buChar char="○"/>
            </a:pPr>
            <a:r>
              <a:rPr lang="en-US"/>
              <a:t>Number of gradients: 11137132</a:t>
            </a:r>
            <a:endParaRPr/>
          </a:p>
          <a:p>
            <a:pPr indent="-342900" lvl="1" marL="914400" rtl="0" algn="l">
              <a:spcBef>
                <a:spcPts val="0"/>
              </a:spcBef>
              <a:spcAft>
                <a:spcPts val="0"/>
              </a:spcAft>
              <a:buSzPts val="1800"/>
              <a:buChar char="○"/>
            </a:pPr>
            <a:r>
              <a:rPr lang="en-US"/>
              <a:t>Computational workload: 28.7 GFLOPs</a:t>
            </a:r>
            <a:endParaRPr/>
          </a:p>
          <a:p>
            <a:pPr indent="0" lvl="0" marL="457200" rtl="0" algn="l">
              <a:spcBef>
                <a:spcPts val="1400"/>
              </a:spcBef>
              <a:spcAft>
                <a:spcPts val="0"/>
              </a:spcAft>
              <a:buNone/>
            </a:pPr>
            <a:r>
              <a:t/>
            </a:r>
            <a:endParaRPr/>
          </a:p>
          <a:p>
            <a:pPr indent="-342900" lvl="0" marL="457200" rtl="0" algn="l">
              <a:spcBef>
                <a:spcPts val="1400"/>
              </a:spcBef>
              <a:spcAft>
                <a:spcPts val="0"/>
              </a:spcAft>
              <a:buSzPts val="1800"/>
              <a:buChar char="●"/>
            </a:pPr>
            <a:r>
              <a:rPr b="1" lang="en-US"/>
              <a:t>Train the YOLOv8 model</a:t>
            </a:r>
            <a:endParaRPr b="1"/>
          </a:p>
          <a:p>
            <a:pPr indent="-342900" lvl="1" marL="914400" rtl="0" algn="l">
              <a:spcBef>
                <a:spcPts val="0"/>
              </a:spcBef>
              <a:spcAft>
                <a:spcPts val="0"/>
              </a:spcAft>
              <a:buSzPts val="1800"/>
              <a:buChar char="○"/>
            </a:pPr>
            <a:r>
              <a:rPr lang="en-US"/>
              <a:t>Optimizer: AdamW </a:t>
            </a:r>
            <a:endParaRPr/>
          </a:p>
          <a:p>
            <a:pPr indent="-342900" lvl="1" marL="914400" rtl="0" algn="l">
              <a:spcBef>
                <a:spcPts val="0"/>
              </a:spcBef>
              <a:spcAft>
                <a:spcPts val="0"/>
              </a:spcAft>
              <a:buSzPts val="1800"/>
              <a:buChar char="○"/>
            </a:pPr>
            <a:r>
              <a:rPr lang="en-US"/>
              <a:t>Learning rate: 0.00125 and momentum of 0.9</a:t>
            </a:r>
            <a:endParaRPr/>
          </a:p>
          <a:p>
            <a:pPr indent="-342900" lvl="1" marL="914400" rtl="0" algn="l">
              <a:spcBef>
                <a:spcPts val="0"/>
              </a:spcBef>
              <a:spcAft>
                <a:spcPts val="0"/>
              </a:spcAft>
              <a:buSzPts val="1800"/>
              <a:buChar char="○"/>
            </a:pPr>
            <a:r>
              <a:rPr lang="en-US"/>
              <a:t>Trained for 30 epochs</a:t>
            </a:r>
            <a:endParaRPr/>
          </a:p>
          <a:p>
            <a:pPr indent="0" lvl="0" marL="1828800" rtl="0" algn="l">
              <a:lnSpc>
                <a:spcPct val="90000"/>
              </a:lnSpc>
              <a:spcBef>
                <a:spcPts val="140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27101fb8d29_0_45"/>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YOLOv8</a:t>
            </a:r>
            <a:endParaRPr/>
          </a:p>
        </p:txBody>
      </p:sp>
      <p:pic>
        <p:nvPicPr>
          <p:cNvPr id="281" name="Google Shape;281;g27101fb8d29_0_45"/>
          <p:cNvPicPr preferRelativeResize="0"/>
          <p:nvPr/>
        </p:nvPicPr>
        <p:blipFill>
          <a:blip r:embed="rId3">
            <a:alphaModFix/>
          </a:blip>
          <a:stretch>
            <a:fillRect/>
          </a:stretch>
        </p:blipFill>
        <p:spPr>
          <a:xfrm>
            <a:off x="2362200" y="1889801"/>
            <a:ext cx="6766152" cy="3876450"/>
          </a:xfrm>
          <a:prstGeom prst="rect">
            <a:avLst/>
          </a:prstGeom>
          <a:noFill/>
          <a:ln>
            <a:noFill/>
          </a:ln>
        </p:spPr>
      </p:pic>
      <p:sp>
        <p:nvSpPr>
          <p:cNvPr id="282" name="Google Shape;282;g27101fb8d29_0_45"/>
          <p:cNvSpPr txBox="1"/>
          <p:nvPr/>
        </p:nvSpPr>
        <p:spPr>
          <a:xfrm>
            <a:off x="2912450" y="576625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12: Results obtained using YOLOv8</a:t>
            </a:r>
            <a:endParaRPr sz="1800">
              <a:solidFill>
                <a:srgbClr val="3F3F3F"/>
              </a:solidFill>
              <a:latin typeface="Candara"/>
              <a:ea typeface="Candara"/>
              <a:cs typeface="Candara"/>
              <a:sym typeface="Candar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27101fb8d29_0_5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evaluation: YOLOv8</a:t>
            </a:r>
            <a:endParaRPr/>
          </a:p>
        </p:txBody>
      </p:sp>
      <p:graphicFrame>
        <p:nvGraphicFramePr>
          <p:cNvPr id="288" name="Google Shape;288;g27101fb8d29_0_50"/>
          <p:cNvGraphicFramePr/>
          <p:nvPr/>
        </p:nvGraphicFramePr>
        <p:xfrm>
          <a:off x="2624950" y="2677788"/>
          <a:ext cx="3000000" cy="3000000"/>
        </p:xfrm>
        <a:graphic>
          <a:graphicData uri="http://schemas.openxmlformats.org/drawingml/2006/table">
            <a:tbl>
              <a:tblPr>
                <a:noFill/>
                <a:tableStyleId>{5E6F4A0B-BFC9-46ED-9E48-7DE8E9402ABA}</a:tableStyleId>
              </a:tblPr>
              <a:tblGrid>
                <a:gridCol w="1326600"/>
                <a:gridCol w="1326600"/>
                <a:gridCol w="1326600"/>
                <a:gridCol w="1326600"/>
                <a:gridCol w="1326600"/>
              </a:tblGrid>
              <a:tr h="461125">
                <a:tc gridSpan="5">
                  <a:txBody>
                    <a:bodyPr/>
                    <a:lstStyle/>
                    <a:p>
                      <a:pPr indent="0" lvl="0" marL="0" rtl="0" algn="ctr">
                        <a:spcBef>
                          <a:spcPts val="0"/>
                        </a:spcBef>
                        <a:spcAft>
                          <a:spcPts val="0"/>
                        </a:spcAft>
                        <a:buNone/>
                      </a:pPr>
                      <a:r>
                        <a:rPr b="1" lang="en-US" sz="1700"/>
                        <a:t>Overall Model Performance (%) </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r>
              <a:tr h="461125">
                <a:tc>
                  <a:txBody>
                    <a:bodyPr/>
                    <a:lstStyle/>
                    <a:p>
                      <a:pPr indent="0" lvl="0" marL="0" rtl="0" algn="ctr">
                        <a:spcBef>
                          <a:spcPts val="0"/>
                        </a:spcBef>
                        <a:spcAft>
                          <a:spcPts val="0"/>
                        </a:spcAft>
                        <a:buNone/>
                      </a:pPr>
                      <a:r>
                        <a:rPr b="1" lang="en-US" sz="1700"/>
                        <a:t>Precision</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Recall</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F1-score</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700"/>
                        <a:t>AP50-95</a:t>
                      </a:r>
                      <a:endParaRPr b="1"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461125">
                <a:tc>
                  <a:txBody>
                    <a:bodyPr/>
                    <a:lstStyle/>
                    <a:p>
                      <a:pPr indent="0" lvl="0" marL="0" rtl="0" algn="ctr">
                        <a:spcBef>
                          <a:spcPts val="0"/>
                        </a:spcBef>
                        <a:spcAft>
                          <a:spcPts val="0"/>
                        </a:spcAft>
                        <a:buNone/>
                      </a:pPr>
                      <a:r>
                        <a:rPr lang="en-US" sz="1700"/>
                        <a:t>40.90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40.90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40.90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37.00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700"/>
                        <a:t>26.10</a:t>
                      </a:r>
                      <a:endParaRPr sz="17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270f67ca599_2_23"/>
          <p:cNvSpPr txBox="1"/>
          <p:nvPr>
            <p:ph type="title"/>
          </p:nvPr>
        </p:nvSpPr>
        <p:spPr>
          <a:xfrm>
            <a:off x="3332480" y="1850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sz="4200"/>
              <a:t>Discussion: RetinaNet</a:t>
            </a:r>
            <a:endParaRPr sz="4200"/>
          </a:p>
        </p:txBody>
      </p:sp>
      <p:pic>
        <p:nvPicPr>
          <p:cNvPr id="294" name="Google Shape;294;g270f67ca599_2_23"/>
          <p:cNvPicPr preferRelativeResize="0"/>
          <p:nvPr/>
        </p:nvPicPr>
        <p:blipFill>
          <a:blip r:embed="rId3">
            <a:alphaModFix/>
          </a:blip>
          <a:stretch>
            <a:fillRect/>
          </a:stretch>
        </p:blipFill>
        <p:spPr>
          <a:xfrm>
            <a:off x="3279725" y="1877051"/>
            <a:ext cx="5693501" cy="4247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270f67ca599_2_18"/>
          <p:cNvSpPr txBox="1"/>
          <p:nvPr>
            <p:ph type="title"/>
          </p:nvPr>
        </p:nvSpPr>
        <p:spPr>
          <a:xfrm>
            <a:off x="3383280" y="1723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sz="4200"/>
              <a:t>Discussion: </a:t>
            </a:r>
            <a:r>
              <a:rPr lang="en-US" sz="4200"/>
              <a:t>TridentNet</a:t>
            </a:r>
            <a:endParaRPr sz="3600"/>
          </a:p>
        </p:txBody>
      </p:sp>
      <p:pic>
        <p:nvPicPr>
          <p:cNvPr id="300" name="Google Shape;300;g270f67ca599_2_18"/>
          <p:cNvPicPr preferRelativeResize="0"/>
          <p:nvPr/>
        </p:nvPicPr>
        <p:blipFill>
          <a:blip r:embed="rId3">
            <a:alphaModFix/>
          </a:blip>
          <a:stretch>
            <a:fillRect/>
          </a:stretch>
        </p:blipFill>
        <p:spPr>
          <a:xfrm>
            <a:off x="3140138" y="1813600"/>
            <a:ext cx="5911725" cy="4410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10"/>
          <p:cNvSpPr txBox="1"/>
          <p:nvPr>
            <p:ph type="title"/>
          </p:nvPr>
        </p:nvSpPr>
        <p:spPr>
          <a:xfrm>
            <a:off x="3408680" y="2358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sz="4200"/>
              <a:t>Discussion: Mask RCNN</a:t>
            </a:r>
            <a:endParaRPr sz="4200"/>
          </a:p>
        </p:txBody>
      </p:sp>
      <p:pic>
        <p:nvPicPr>
          <p:cNvPr id="306" name="Google Shape;306;p10"/>
          <p:cNvPicPr preferRelativeResize="0"/>
          <p:nvPr/>
        </p:nvPicPr>
        <p:blipFill>
          <a:blip r:embed="rId3">
            <a:alphaModFix/>
          </a:blip>
          <a:stretch>
            <a:fillRect/>
          </a:stretch>
        </p:blipFill>
        <p:spPr>
          <a:xfrm>
            <a:off x="3275875" y="1864350"/>
            <a:ext cx="5838275" cy="4355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2db8bdbad10_0_11"/>
          <p:cNvSpPr txBox="1"/>
          <p:nvPr>
            <p:ph type="title"/>
          </p:nvPr>
        </p:nvSpPr>
        <p:spPr>
          <a:xfrm>
            <a:off x="1097280" y="185003"/>
            <a:ext cx="10058400" cy="145080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800"/>
              <a:buFont typeface="Candara"/>
              <a:buNone/>
            </a:pPr>
            <a:r>
              <a:rPr lang="en-US" sz="4200"/>
              <a:t>Discussion: YOLOv6 vs YOLOv8</a:t>
            </a:r>
            <a:endParaRPr sz="4200"/>
          </a:p>
        </p:txBody>
      </p:sp>
      <p:pic>
        <p:nvPicPr>
          <p:cNvPr id="312" name="Google Shape;312;g2db8bdbad10_0_11"/>
          <p:cNvPicPr preferRelativeResize="0"/>
          <p:nvPr/>
        </p:nvPicPr>
        <p:blipFill>
          <a:blip r:embed="rId3">
            <a:alphaModFix/>
          </a:blip>
          <a:stretch>
            <a:fillRect/>
          </a:stretch>
        </p:blipFill>
        <p:spPr>
          <a:xfrm>
            <a:off x="3026825" y="1893800"/>
            <a:ext cx="5802475" cy="43288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2db8bdbad10_0_17"/>
          <p:cNvSpPr txBox="1"/>
          <p:nvPr>
            <p:ph type="title"/>
          </p:nvPr>
        </p:nvSpPr>
        <p:spPr>
          <a:xfrm>
            <a:off x="1097280" y="185003"/>
            <a:ext cx="10058400" cy="145080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800"/>
              <a:buFont typeface="Candara"/>
              <a:buNone/>
            </a:pPr>
            <a:r>
              <a:rPr lang="en-US" sz="4200"/>
              <a:t>Discussion: RT-DETR vs YOLOv8</a:t>
            </a:r>
            <a:endParaRPr sz="4200"/>
          </a:p>
        </p:txBody>
      </p:sp>
      <p:pic>
        <p:nvPicPr>
          <p:cNvPr id="318" name="Google Shape;318;g2db8bdbad10_0_17"/>
          <p:cNvPicPr preferRelativeResize="0"/>
          <p:nvPr/>
        </p:nvPicPr>
        <p:blipFill>
          <a:blip r:embed="rId3">
            <a:alphaModFix/>
          </a:blip>
          <a:stretch>
            <a:fillRect/>
          </a:stretch>
        </p:blipFill>
        <p:spPr>
          <a:xfrm>
            <a:off x="2764375" y="1857425"/>
            <a:ext cx="5703700" cy="4255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Problem Statement</a:t>
            </a:r>
            <a:endParaRPr/>
          </a:p>
        </p:txBody>
      </p:sp>
      <p:sp>
        <p:nvSpPr>
          <p:cNvPr id="116" name="Google Shape;116;p3"/>
          <p:cNvSpPr txBox="1"/>
          <p:nvPr>
            <p:ph idx="1" type="body"/>
          </p:nvPr>
        </p:nvSpPr>
        <p:spPr>
          <a:xfrm>
            <a:off x="1097275" y="2148062"/>
            <a:ext cx="10058400" cy="3735000"/>
          </a:xfrm>
          <a:prstGeom prst="rect">
            <a:avLst/>
          </a:prstGeom>
          <a:noFill/>
          <a:ln>
            <a:noFill/>
          </a:ln>
        </p:spPr>
        <p:txBody>
          <a:bodyPr anchorCtr="0" anchor="t" bIns="45700" lIns="0" spcFirstLastPara="1" rIns="0" wrap="square" tIns="45700">
            <a:normAutofit/>
          </a:bodyPr>
          <a:lstStyle/>
          <a:p>
            <a:pPr indent="-342900" lvl="0" marL="457200" rtl="0" algn="l">
              <a:lnSpc>
                <a:spcPct val="90000"/>
              </a:lnSpc>
              <a:spcBef>
                <a:spcPts val="1400"/>
              </a:spcBef>
              <a:spcAft>
                <a:spcPts val="0"/>
              </a:spcAft>
              <a:buSzPts val="1800"/>
              <a:buChar char="●"/>
            </a:pPr>
            <a:r>
              <a:rPr lang="en-US"/>
              <a:t>C</a:t>
            </a:r>
            <a:r>
              <a:rPr lang="en-US"/>
              <a:t>onsideration of “in the wild” sorting of waste requires systems to diligently identify multiple waste items at the same time, categorize them properly, and assure this can happen on the clock with high accuracy. Current waste classification systems still need improvement to ensure accurate and efficient sorting under varied environmental conditions.</a:t>
            </a:r>
            <a:endParaRPr/>
          </a:p>
          <a:p>
            <a:pPr indent="0" lvl="0" marL="457200" rtl="0" algn="l">
              <a:lnSpc>
                <a:spcPct val="90000"/>
              </a:lnSpc>
              <a:spcBef>
                <a:spcPts val="1400"/>
              </a:spcBef>
              <a:spcAft>
                <a:spcPts val="0"/>
              </a:spcAft>
              <a:buNone/>
            </a:pPr>
            <a:r>
              <a:t/>
            </a:r>
            <a:endParaRPr/>
          </a:p>
          <a:p>
            <a:pPr indent="-342900" lvl="0" marL="457200" rtl="0" algn="l">
              <a:lnSpc>
                <a:spcPct val="90000"/>
              </a:lnSpc>
              <a:spcBef>
                <a:spcPts val="1400"/>
              </a:spcBef>
              <a:spcAft>
                <a:spcPts val="0"/>
              </a:spcAft>
              <a:buSzPts val="1800"/>
              <a:buChar char="●"/>
            </a:pPr>
            <a:r>
              <a:rPr lang="en-US"/>
              <a:t>The project would tackle concepts in computer vision related to the usage of deep neural networks in identifying objects in cluttered environments, taking in mind foreground-background imbalances as well as the Intersection over Union (IoU) scores of such models.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27101fb8d29_0_103"/>
          <p:cNvSpPr txBox="1"/>
          <p:nvPr>
            <p:ph type="title"/>
          </p:nvPr>
        </p:nvSpPr>
        <p:spPr>
          <a:xfrm>
            <a:off x="1097280" y="185003"/>
            <a:ext cx="10058400" cy="145080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800"/>
              <a:buFont typeface="Candara"/>
              <a:buNone/>
            </a:pPr>
            <a:r>
              <a:rPr lang="en-US" sz="4200"/>
              <a:t>Discussion</a:t>
            </a:r>
            <a:endParaRPr sz="4200"/>
          </a:p>
        </p:txBody>
      </p:sp>
      <p:pic>
        <p:nvPicPr>
          <p:cNvPr id="324" name="Google Shape;324;g27101fb8d29_0_103"/>
          <p:cNvPicPr preferRelativeResize="0"/>
          <p:nvPr/>
        </p:nvPicPr>
        <p:blipFill>
          <a:blip r:embed="rId3">
            <a:alphaModFix/>
          </a:blip>
          <a:stretch>
            <a:fillRect/>
          </a:stretch>
        </p:blipFill>
        <p:spPr>
          <a:xfrm>
            <a:off x="2068825" y="1821428"/>
            <a:ext cx="8115300" cy="43053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27101fb8d29_0_109"/>
          <p:cNvSpPr txBox="1"/>
          <p:nvPr>
            <p:ph type="title"/>
          </p:nvPr>
        </p:nvSpPr>
        <p:spPr>
          <a:xfrm>
            <a:off x="1097280" y="185003"/>
            <a:ext cx="10058400" cy="1450800"/>
          </a:xfrm>
          <a:prstGeom prst="rect">
            <a:avLst/>
          </a:prstGeom>
          <a:noFill/>
          <a:ln>
            <a:noFill/>
          </a:ln>
        </p:spPr>
        <p:txBody>
          <a:bodyPr anchorCtr="0" anchor="b" bIns="45700" lIns="91425" spcFirstLastPara="1" rIns="91425" wrap="square" tIns="45700">
            <a:normAutofit/>
          </a:bodyPr>
          <a:lstStyle/>
          <a:p>
            <a:pPr indent="0" lvl="0" marL="0" rtl="0" algn="ctr">
              <a:lnSpc>
                <a:spcPct val="85000"/>
              </a:lnSpc>
              <a:spcBef>
                <a:spcPts val="0"/>
              </a:spcBef>
              <a:spcAft>
                <a:spcPts val="0"/>
              </a:spcAft>
              <a:buClr>
                <a:srgbClr val="3F3F3F"/>
              </a:buClr>
              <a:buSzPts val="4800"/>
              <a:buFont typeface="Candara"/>
              <a:buNone/>
            </a:pPr>
            <a:r>
              <a:rPr lang="en-US" sz="4200"/>
              <a:t>Discussion</a:t>
            </a:r>
            <a:endParaRPr sz="4200"/>
          </a:p>
        </p:txBody>
      </p:sp>
      <p:pic>
        <p:nvPicPr>
          <p:cNvPr id="330" name="Google Shape;330;g27101fb8d29_0_109"/>
          <p:cNvPicPr preferRelativeResize="0"/>
          <p:nvPr/>
        </p:nvPicPr>
        <p:blipFill>
          <a:blip r:embed="rId3">
            <a:alphaModFix/>
          </a:blip>
          <a:stretch>
            <a:fillRect/>
          </a:stretch>
        </p:blipFill>
        <p:spPr>
          <a:xfrm>
            <a:off x="2545075" y="1854653"/>
            <a:ext cx="7162800" cy="4305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Work Division</a:t>
            </a:r>
            <a:endParaRPr/>
          </a:p>
        </p:txBody>
      </p:sp>
      <p:graphicFrame>
        <p:nvGraphicFramePr>
          <p:cNvPr id="336" name="Google Shape;336;p11"/>
          <p:cNvGraphicFramePr/>
          <p:nvPr/>
        </p:nvGraphicFramePr>
        <p:xfrm>
          <a:off x="952500" y="2385650"/>
          <a:ext cx="3000000" cy="3000000"/>
        </p:xfrm>
        <a:graphic>
          <a:graphicData uri="http://schemas.openxmlformats.org/drawingml/2006/table">
            <a:tbl>
              <a:tblPr>
                <a:noFill/>
                <a:tableStyleId>{EEA0964D-C886-4BFD-8FAA-F82120665D03}</a:tableStyleId>
              </a:tblPr>
              <a:tblGrid>
                <a:gridCol w="5143500"/>
                <a:gridCol w="5143500"/>
              </a:tblGrid>
              <a:tr h="381000">
                <a:tc>
                  <a:txBody>
                    <a:bodyPr/>
                    <a:lstStyle/>
                    <a:p>
                      <a:pPr indent="0" lvl="0" marL="0" rtl="0" algn="ctr">
                        <a:spcBef>
                          <a:spcPts val="0"/>
                        </a:spcBef>
                        <a:spcAft>
                          <a:spcPts val="0"/>
                        </a:spcAft>
                        <a:buNone/>
                      </a:pPr>
                      <a:r>
                        <a:rPr b="1" lang="en-US"/>
                        <a:t>Abdu</a:t>
                      </a:r>
                      <a:endParaRPr b="1"/>
                    </a:p>
                  </a:txBody>
                  <a:tcPr marT="91425" marB="91425" marR="91425" marL="91425">
                    <a:solidFill>
                      <a:srgbClr val="CCCCCC"/>
                    </a:solidFill>
                  </a:tcPr>
                </a:tc>
                <a:tc>
                  <a:txBody>
                    <a:bodyPr/>
                    <a:lstStyle/>
                    <a:p>
                      <a:pPr indent="0" lvl="0" marL="0" rtl="0" algn="ctr">
                        <a:spcBef>
                          <a:spcPts val="0"/>
                        </a:spcBef>
                        <a:spcAft>
                          <a:spcPts val="0"/>
                        </a:spcAft>
                        <a:buNone/>
                      </a:pPr>
                      <a:r>
                        <a:rPr b="1" lang="en-US"/>
                        <a:t>Jumana</a:t>
                      </a:r>
                      <a:endParaRPr b="1"/>
                    </a:p>
                  </a:txBody>
                  <a:tcPr marT="91425" marB="91425" marR="91425" marL="91425">
                    <a:solidFill>
                      <a:srgbClr val="CCCCCC"/>
                    </a:solidFill>
                  </a:tcPr>
                </a:tc>
              </a:tr>
              <a:tr h="381000">
                <a:tc>
                  <a:txBody>
                    <a:bodyPr/>
                    <a:lstStyle/>
                    <a:p>
                      <a:pPr indent="-317500" lvl="0" marL="457200" rtl="0" algn="l">
                        <a:spcBef>
                          <a:spcPts val="0"/>
                        </a:spcBef>
                        <a:spcAft>
                          <a:spcPts val="0"/>
                        </a:spcAft>
                        <a:buSzPts val="1400"/>
                        <a:buChar char="●"/>
                      </a:pPr>
                      <a:r>
                        <a:rPr lang="en-US"/>
                        <a:t>Proposal</a:t>
                      </a:r>
                      <a:endParaRPr/>
                    </a:p>
                    <a:p>
                      <a:pPr indent="-317500" lvl="0" marL="457200" rtl="0" algn="l">
                        <a:spcBef>
                          <a:spcPts val="0"/>
                        </a:spcBef>
                        <a:spcAft>
                          <a:spcPts val="0"/>
                        </a:spcAft>
                        <a:buSzPts val="1400"/>
                        <a:buChar char="●"/>
                      </a:pPr>
                      <a:r>
                        <a:rPr lang="en-US"/>
                        <a:t>RetinaNet, TridentNet, RT-DETR</a:t>
                      </a:r>
                      <a:endParaRPr/>
                    </a:p>
                    <a:p>
                      <a:pPr indent="-317500" lvl="0" marL="457200" rtl="0" algn="l">
                        <a:spcBef>
                          <a:spcPts val="0"/>
                        </a:spcBef>
                        <a:spcAft>
                          <a:spcPts val="0"/>
                        </a:spcAft>
                        <a:buSzPts val="1400"/>
                        <a:buChar char="●"/>
                      </a:pPr>
                      <a:r>
                        <a:rPr lang="en-US"/>
                        <a:t>Video</a:t>
                      </a:r>
                      <a:endParaRPr/>
                    </a:p>
                  </a:txBody>
                  <a:tcPr marT="91425" marB="91425" marR="91425" marL="91425"/>
                </a:tc>
                <a:tc>
                  <a:txBody>
                    <a:bodyPr/>
                    <a:lstStyle/>
                    <a:p>
                      <a:pPr indent="-317500" lvl="0" marL="457200" rtl="0" algn="l">
                        <a:spcBef>
                          <a:spcPts val="0"/>
                        </a:spcBef>
                        <a:spcAft>
                          <a:spcPts val="0"/>
                        </a:spcAft>
                        <a:buClr>
                          <a:schemeClr val="dk1"/>
                        </a:buClr>
                        <a:buSzPts val="1400"/>
                        <a:buChar char="●"/>
                      </a:pPr>
                      <a:r>
                        <a:rPr lang="en-US">
                          <a:solidFill>
                            <a:schemeClr val="dk1"/>
                          </a:solidFill>
                        </a:rPr>
                        <a:t>Proposal</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Mask R-CNN, YOLOv6</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README Files, presentation</a:t>
                      </a:r>
                      <a:endParaRPr/>
                    </a:p>
                  </a:txBody>
                  <a:tcPr marT="91425" marB="91425" marR="91425" marL="91425"/>
                </a:tc>
              </a:tr>
              <a:tr h="381000">
                <a:tc>
                  <a:txBody>
                    <a:bodyPr/>
                    <a:lstStyle/>
                    <a:p>
                      <a:pPr indent="0" lvl="0" marL="0" rtl="0" algn="ctr">
                        <a:spcBef>
                          <a:spcPts val="0"/>
                        </a:spcBef>
                        <a:spcAft>
                          <a:spcPts val="0"/>
                        </a:spcAft>
                        <a:buNone/>
                      </a:pPr>
                      <a:r>
                        <a:rPr b="1" lang="en-US"/>
                        <a:t>Saja</a:t>
                      </a:r>
                      <a:endParaRPr b="1"/>
                    </a:p>
                  </a:txBody>
                  <a:tcPr marT="91425" marB="91425" marR="91425" marL="91425">
                    <a:solidFill>
                      <a:srgbClr val="CCCCCC"/>
                    </a:solidFill>
                  </a:tcPr>
                </a:tc>
                <a:tc>
                  <a:txBody>
                    <a:bodyPr/>
                    <a:lstStyle/>
                    <a:p>
                      <a:pPr indent="0" lvl="0" marL="0" rtl="0" algn="ctr">
                        <a:spcBef>
                          <a:spcPts val="0"/>
                        </a:spcBef>
                        <a:spcAft>
                          <a:spcPts val="0"/>
                        </a:spcAft>
                        <a:buNone/>
                      </a:pPr>
                      <a:r>
                        <a:rPr b="1" lang="en-US"/>
                        <a:t>Yassmin</a:t>
                      </a:r>
                      <a:endParaRPr b="1"/>
                    </a:p>
                  </a:txBody>
                  <a:tcPr marT="91425" marB="91425" marR="91425" marL="91425">
                    <a:solidFill>
                      <a:srgbClr val="CCCCCC"/>
                    </a:solidFill>
                  </a:tcPr>
                </a:tc>
              </a:tr>
              <a:tr h="381000">
                <a:tc>
                  <a:txBody>
                    <a:bodyPr/>
                    <a:lstStyle/>
                    <a:p>
                      <a:pPr indent="-317500" lvl="0" marL="457200" rtl="0" algn="l">
                        <a:spcBef>
                          <a:spcPts val="0"/>
                        </a:spcBef>
                        <a:spcAft>
                          <a:spcPts val="0"/>
                        </a:spcAft>
                        <a:buClr>
                          <a:schemeClr val="dk1"/>
                        </a:buClr>
                        <a:buSzPts val="1400"/>
                        <a:buChar char="●"/>
                      </a:pPr>
                      <a:r>
                        <a:rPr lang="en-US">
                          <a:solidFill>
                            <a:schemeClr val="dk1"/>
                          </a:solidFill>
                        </a:rPr>
                        <a:t>Proposal</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Mask R-CNN, YOLOv6</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Presentation (Problem Statement, Literature Review, Implementation,Results, Discussion)</a:t>
                      </a:r>
                      <a:endParaRPr/>
                    </a:p>
                  </a:txBody>
                  <a:tcPr marT="91425" marB="91425" marR="91425" marL="91425"/>
                </a:tc>
                <a:tc>
                  <a:txBody>
                    <a:bodyPr/>
                    <a:lstStyle/>
                    <a:p>
                      <a:pPr indent="-317500" lvl="0" marL="457200" rtl="0" algn="l">
                        <a:spcBef>
                          <a:spcPts val="0"/>
                        </a:spcBef>
                        <a:spcAft>
                          <a:spcPts val="0"/>
                        </a:spcAft>
                        <a:buClr>
                          <a:schemeClr val="dk1"/>
                        </a:buClr>
                        <a:buSzPts val="1400"/>
                        <a:buChar char="●"/>
                      </a:pPr>
                      <a:r>
                        <a:rPr lang="en-US">
                          <a:solidFill>
                            <a:schemeClr val="dk1"/>
                          </a:solidFill>
                        </a:rPr>
                        <a:t>Proposal</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YOLOv8</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Presentation (implementation,Results, Discussion)</a:t>
                      </a:r>
                      <a:endParaRPr>
                        <a:solidFill>
                          <a:schemeClr val="dk1"/>
                        </a:solidFill>
                      </a:endParaRPr>
                    </a:p>
                  </a:txBody>
                  <a:tcPr marT="91425" marB="91425" marR="91425" marL="91425"/>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Demonstration</a:t>
            </a:r>
            <a:endParaRPr/>
          </a:p>
        </p:txBody>
      </p:sp>
      <p:pic>
        <p:nvPicPr>
          <p:cNvPr id="342" name="Google Shape;342;p12" title="Video.mp4">
            <a:hlinkClick r:id="rId3"/>
          </p:cNvPr>
          <p:cNvPicPr preferRelativeResize="0"/>
          <p:nvPr/>
        </p:nvPicPr>
        <p:blipFill>
          <a:blip r:embed="rId4">
            <a:alphaModFix/>
          </a:blip>
          <a:stretch>
            <a:fillRect/>
          </a:stretch>
        </p:blipFill>
        <p:spPr>
          <a:xfrm>
            <a:off x="3161000" y="1812197"/>
            <a:ext cx="5870000" cy="4402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2d24330730b_1_8"/>
          <p:cNvSpPr txBox="1"/>
          <p:nvPr>
            <p:ph type="title"/>
          </p:nvPr>
        </p:nvSpPr>
        <p:spPr>
          <a:xfrm>
            <a:off x="1097280" y="286603"/>
            <a:ext cx="10058400" cy="14508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References</a:t>
            </a:r>
            <a:endParaRPr/>
          </a:p>
        </p:txBody>
      </p:sp>
      <p:sp>
        <p:nvSpPr>
          <p:cNvPr id="348" name="Google Shape;348;g2d24330730b_1_8"/>
          <p:cNvSpPr txBox="1"/>
          <p:nvPr>
            <p:ph idx="1" type="body"/>
          </p:nvPr>
        </p:nvSpPr>
        <p:spPr>
          <a:xfrm>
            <a:off x="1097280" y="1845734"/>
            <a:ext cx="10058400" cy="4023300"/>
          </a:xfrm>
          <a:prstGeom prst="rect">
            <a:avLst/>
          </a:prstGeom>
        </p:spPr>
        <p:txBody>
          <a:bodyPr anchorCtr="0" anchor="t" bIns="45700" lIns="0" spcFirstLastPara="1" rIns="0" wrap="square" tIns="45700">
            <a:normAutofit/>
          </a:bodyPr>
          <a:lstStyle/>
          <a:p>
            <a:pPr indent="0" lvl="0" marL="0" rtl="0" algn="just">
              <a:lnSpc>
                <a:spcPct val="94166"/>
              </a:lnSpc>
              <a:spcBef>
                <a:spcPts val="600"/>
              </a:spcBef>
              <a:spcAft>
                <a:spcPts val="0"/>
              </a:spcAft>
              <a:buNone/>
            </a:pPr>
            <a:r>
              <a:rPr lang="en-US" sz="1600">
                <a:solidFill>
                  <a:schemeClr val="dk1"/>
                </a:solidFill>
                <a:latin typeface="Times New Roman"/>
                <a:ea typeface="Times New Roman"/>
                <a:cs typeface="Times New Roman"/>
                <a:sym typeface="Times New Roman"/>
              </a:rPr>
              <a:t>[1] D. Bashkirova </a:t>
            </a:r>
            <a:r>
              <a:rPr i="1" lang="en-US" sz="1600">
                <a:solidFill>
                  <a:schemeClr val="dk1"/>
                </a:solidFill>
                <a:latin typeface="Times New Roman"/>
                <a:ea typeface="Times New Roman"/>
                <a:cs typeface="Times New Roman"/>
                <a:sym typeface="Times New Roman"/>
              </a:rPr>
              <a:t>et al.</a:t>
            </a:r>
            <a:r>
              <a:rPr lang="en-US" sz="1600">
                <a:solidFill>
                  <a:schemeClr val="dk1"/>
                </a:solidFill>
                <a:latin typeface="Times New Roman"/>
                <a:ea typeface="Times New Roman"/>
                <a:cs typeface="Times New Roman"/>
                <a:sym typeface="Times New Roman"/>
              </a:rPr>
              <a:t>, “ZeroWaste dataset: Towards deformable object segmentation in cluttered scenes,” </a:t>
            </a:r>
            <a:r>
              <a:rPr i="1" lang="en-US" sz="1600">
                <a:solidFill>
                  <a:schemeClr val="dk1"/>
                </a:solidFill>
                <a:latin typeface="Times New Roman"/>
                <a:ea typeface="Times New Roman"/>
                <a:cs typeface="Times New Roman"/>
                <a:sym typeface="Times New Roman"/>
              </a:rPr>
              <a:t>IEEE/CVF Conference on Computer Vision and Pattern Recognition (CVPR)</a:t>
            </a:r>
            <a:r>
              <a:rPr lang="en-US" sz="1600">
                <a:solidFill>
                  <a:schemeClr val="dk1"/>
                </a:solidFill>
                <a:latin typeface="Times New Roman"/>
                <a:ea typeface="Times New Roman"/>
                <a:cs typeface="Times New Roman"/>
                <a:sym typeface="Times New Roman"/>
              </a:rPr>
              <a:t>, pp. 21147–21157, Jun 2022, doi: 10.1109/cvpr52688.2022.02047.</a:t>
            </a:r>
            <a:endParaRPr sz="1600">
              <a:solidFill>
                <a:schemeClr val="dk1"/>
              </a:solidFill>
              <a:latin typeface="Times New Roman"/>
              <a:ea typeface="Times New Roman"/>
              <a:cs typeface="Times New Roman"/>
              <a:sym typeface="Times New Roman"/>
            </a:endParaRPr>
          </a:p>
          <a:p>
            <a:pPr indent="0" lvl="0" marL="0" rtl="0" algn="just">
              <a:lnSpc>
                <a:spcPct val="94166"/>
              </a:lnSpc>
              <a:spcBef>
                <a:spcPts val="6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just">
              <a:lnSpc>
                <a:spcPct val="94166"/>
              </a:lnSpc>
              <a:spcBef>
                <a:spcPts val="600"/>
              </a:spcBef>
              <a:spcAft>
                <a:spcPts val="0"/>
              </a:spcAft>
              <a:buNone/>
            </a:pPr>
            <a:r>
              <a:rPr lang="en-US" sz="1600">
                <a:solidFill>
                  <a:schemeClr val="dk1"/>
                </a:solidFill>
                <a:latin typeface="Times New Roman"/>
                <a:ea typeface="Times New Roman"/>
                <a:cs typeface="Times New Roman"/>
                <a:sym typeface="Times New Roman"/>
              </a:rPr>
              <a:t>[2] T. Chowdhury et al., “Object Detection Based Management System of Solid Waste Using Artificial Intelligence Techniques,” 2022 IEEE 13th Annual Ubiquitous Computing, Electronics &amp; Mobile Communication Conference (UEMCON), Oct.  2022, doi: 10.1109/UEMCON54665.2022.9965643</a:t>
            </a:r>
            <a:endParaRPr sz="1600">
              <a:solidFill>
                <a:schemeClr val="dk1"/>
              </a:solidFill>
              <a:latin typeface="Times New Roman"/>
              <a:ea typeface="Times New Roman"/>
              <a:cs typeface="Times New Roman"/>
              <a:sym typeface="Times New Roman"/>
            </a:endParaRPr>
          </a:p>
          <a:p>
            <a:pPr indent="0" lvl="0" marL="0" rtl="0" algn="just">
              <a:lnSpc>
                <a:spcPct val="94166"/>
              </a:lnSpc>
              <a:spcBef>
                <a:spcPts val="6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just">
              <a:lnSpc>
                <a:spcPct val="94166"/>
              </a:lnSpc>
              <a:spcBef>
                <a:spcPts val="60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[3] S. Jin, Z. Yang, G. M. Królczyk, X. Liu, P. Gardoni, and Z. Li, “Garbage detection and classification using a new deep learning-based machine vision system as a tool for sustainable waste recycling,” Waste Management, vol. 162, pp. 123–130, May 2023, doi: 10.1016/j.wasman.2023.02.014.</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Literature Review</a:t>
            </a:r>
            <a:endParaRPr/>
          </a:p>
        </p:txBody>
      </p:sp>
      <p:sp>
        <p:nvSpPr>
          <p:cNvPr id="122" name="Google Shape;122;p4"/>
          <p:cNvSpPr txBox="1"/>
          <p:nvPr>
            <p:ph idx="1" type="body"/>
          </p:nvPr>
        </p:nvSpPr>
        <p:spPr>
          <a:xfrm>
            <a:off x="1097275" y="1845725"/>
            <a:ext cx="10419900" cy="40233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US"/>
              <a:t>Useful papers: </a:t>
            </a:r>
            <a:endParaRPr sz="1800"/>
          </a:p>
          <a:p>
            <a:pPr indent="0" lvl="0" marL="0" rtl="0" algn="l">
              <a:lnSpc>
                <a:spcPct val="90000"/>
              </a:lnSpc>
              <a:spcBef>
                <a:spcPts val="0"/>
              </a:spcBef>
              <a:spcAft>
                <a:spcPts val="0"/>
              </a:spcAft>
              <a:buSzPts val="1800"/>
              <a:buNone/>
            </a:pPr>
            <a:r>
              <a:t/>
            </a:r>
            <a:endParaRPr sz="1800"/>
          </a:p>
          <a:p>
            <a:pPr indent="-342900" lvl="0" marL="342900" rtl="0" algn="l">
              <a:lnSpc>
                <a:spcPct val="90000"/>
              </a:lnSpc>
              <a:spcBef>
                <a:spcPts val="0"/>
              </a:spcBef>
              <a:spcAft>
                <a:spcPts val="0"/>
              </a:spcAft>
              <a:buSzPts val="1800"/>
              <a:buFont typeface="Candara"/>
              <a:buAutoNum type="arabicPeriod"/>
            </a:pPr>
            <a:r>
              <a:rPr lang="en-US" sz="1800"/>
              <a:t>ZeroWaste Dataset: Towards Deformable Object Segmentation in Cluttered Scenes [1].</a:t>
            </a:r>
            <a:endParaRPr sz="1800"/>
          </a:p>
          <a:p>
            <a:pPr indent="0" lvl="0" marL="0" rtl="0" algn="l">
              <a:lnSpc>
                <a:spcPct val="90000"/>
              </a:lnSpc>
              <a:spcBef>
                <a:spcPts val="0"/>
              </a:spcBef>
              <a:spcAft>
                <a:spcPts val="0"/>
              </a:spcAft>
              <a:buNone/>
            </a:pPr>
            <a:r>
              <a:t/>
            </a:r>
            <a:endParaRPr sz="1800"/>
          </a:p>
          <a:p>
            <a:pPr indent="-342900" lvl="0" marL="342900" rtl="0" algn="l">
              <a:lnSpc>
                <a:spcPct val="90000"/>
              </a:lnSpc>
              <a:spcBef>
                <a:spcPts val="0"/>
              </a:spcBef>
              <a:spcAft>
                <a:spcPts val="0"/>
              </a:spcAft>
              <a:buSzPts val="1800"/>
              <a:buFont typeface="Candara"/>
              <a:buAutoNum type="arabicPeriod"/>
            </a:pPr>
            <a:r>
              <a:rPr lang="en-US" sz="1800"/>
              <a:t>Object Detection Based Management System of Solid Waste Using Artificial Intelligence Techniques [2].</a:t>
            </a:r>
            <a:endParaRPr sz="1800"/>
          </a:p>
          <a:p>
            <a:pPr indent="0" lvl="0" marL="0" rtl="0" algn="l">
              <a:lnSpc>
                <a:spcPct val="90000"/>
              </a:lnSpc>
              <a:spcBef>
                <a:spcPts val="0"/>
              </a:spcBef>
              <a:spcAft>
                <a:spcPts val="0"/>
              </a:spcAft>
              <a:buNone/>
            </a:pPr>
            <a:r>
              <a:t/>
            </a:r>
            <a:endParaRPr sz="1800"/>
          </a:p>
          <a:p>
            <a:pPr indent="-342900" lvl="0" marL="342900" rtl="0" algn="l">
              <a:lnSpc>
                <a:spcPct val="90000"/>
              </a:lnSpc>
              <a:spcBef>
                <a:spcPts val="0"/>
              </a:spcBef>
              <a:spcAft>
                <a:spcPts val="0"/>
              </a:spcAft>
              <a:buSzPts val="1800"/>
              <a:buFont typeface="Candara"/>
              <a:buAutoNum type="arabicPeriod"/>
            </a:pPr>
            <a:r>
              <a:rPr lang="en-US" sz="1800"/>
              <a:t>Garbage detection and classification using a new deep learning-based machine vision system as a tool for sustainable waste recycling [3]</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Literature Review</a:t>
            </a:r>
            <a:endParaRPr/>
          </a:p>
        </p:txBody>
      </p:sp>
      <p:sp>
        <p:nvSpPr>
          <p:cNvPr id="128" name="Google Shape;128;p5"/>
          <p:cNvSpPr txBox="1"/>
          <p:nvPr>
            <p:ph idx="1" type="body"/>
          </p:nvPr>
        </p:nvSpPr>
        <p:spPr>
          <a:xfrm>
            <a:off x="1097275" y="1900700"/>
            <a:ext cx="10955700" cy="4023300"/>
          </a:xfrm>
          <a:prstGeom prst="rect">
            <a:avLst/>
          </a:prstGeom>
          <a:noFill/>
          <a:ln>
            <a:noFill/>
          </a:ln>
        </p:spPr>
        <p:txBody>
          <a:bodyPr anchorCtr="0" anchor="t" bIns="45700" lIns="0" spcFirstLastPara="1" rIns="0" wrap="square" tIns="45700">
            <a:normAutofit fontScale="55000" lnSpcReduction="10000"/>
          </a:bodyPr>
          <a:lstStyle/>
          <a:p>
            <a:pPr indent="0" lvl="0" marL="0" rtl="0" algn="l">
              <a:lnSpc>
                <a:spcPct val="100000"/>
              </a:lnSpc>
              <a:spcBef>
                <a:spcPts val="1400"/>
              </a:spcBef>
              <a:spcAft>
                <a:spcPts val="0"/>
              </a:spcAft>
              <a:buClr>
                <a:schemeClr val="dk1"/>
              </a:buClr>
              <a:buSzPct val="41864"/>
              <a:buFont typeface="Arial"/>
              <a:buNone/>
            </a:pPr>
            <a:r>
              <a:rPr b="1" lang="en-US" sz="2627"/>
              <a:t>ZeroWaste Dataset: Towards Deformable Object Segmentation in Cluttered Scenes [1]</a:t>
            </a:r>
            <a:endParaRPr b="1" sz="2627"/>
          </a:p>
          <a:p>
            <a:pPr indent="-313381" lvl="0" marL="457200" rtl="0" algn="l">
              <a:lnSpc>
                <a:spcPct val="100000"/>
              </a:lnSpc>
              <a:spcBef>
                <a:spcPts val="1400"/>
              </a:spcBef>
              <a:spcAft>
                <a:spcPts val="0"/>
              </a:spcAft>
              <a:buSzPct val="92388"/>
              <a:buChar char="-"/>
            </a:pPr>
            <a:r>
              <a:rPr lang="en-US" sz="2627"/>
              <a:t>ZeroWaste-f dataset for supervised detection and evaluation. It is  fully annotated and composed of 4661 frames</a:t>
            </a:r>
            <a:endParaRPr sz="2627"/>
          </a:p>
          <a:p>
            <a:pPr indent="-313381" lvl="0" marL="457200" rtl="0" algn="l">
              <a:lnSpc>
                <a:spcPct val="100000"/>
              </a:lnSpc>
              <a:spcBef>
                <a:spcPts val="0"/>
              </a:spcBef>
              <a:spcAft>
                <a:spcPts val="0"/>
              </a:spcAft>
              <a:buSzPct val="92388"/>
              <a:buChar char="-"/>
            </a:pPr>
            <a:r>
              <a:rPr lang="en-US" sz="2627"/>
              <a:t>Used RetinaNet, MaskRCNN, TridentNet</a:t>
            </a:r>
            <a:endParaRPr sz="2627"/>
          </a:p>
          <a:p>
            <a:pPr indent="-313381" lvl="0" marL="457200" rtl="0" algn="l">
              <a:lnSpc>
                <a:spcPct val="100000"/>
              </a:lnSpc>
              <a:spcBef>
                <a:spcPts val="0"/>
              </a:spcBef>
              <a:spcAft>
                <a:spcPts val="0"/>
              </a:spcAft>
              <a:buSzPct val="92388"/>
              <a:buChar char="-"/>
            </a:pPr>
            <a:r>
              <a:rPr lang="en-US" sz="2627"/>
              <a:t>Best mean average precision (APm) of 10.7 using TridentNet</a:t>
            </a:r>
            <a:endParaRPr sz="2627"/>
          </a:p>
          <a:p>
            <a:pPr indent="0" lvl="0" marL="0" rtl="0" algn="l">
              <a:lnSpc>
                <a:spcPct val="100000"/>
              </a:lnSpc>
              <a:spcBef>
                <a:spcPts val="1400"/>
              </a:spcBef>
              <a:spcAft>
                <a:spcPts val="0"/>
              </a:spcAft>
              <a:buClr>
                <a:schemeClr val="dk1"/>
              </a:buClr>
              <a:buSzPct val="41864"/>
              <a:buFont typeface="Arial"/>
              <a:buNone/>
            </a:pPr>
            <a:r>
              <a:rPr b="1" lang="en-US" sz="2627"/>
              <a:t>Object Detection Based Management System of Solid Waste Using Artificial Intelligence Techniques [2]</a:t>
            </a:r>
            <a:endParaRPr b="1" sz="2627"/>
          </a:p>
          <a:p>
            <a:pPr indent="-313381" lvl="0" marL="457200" rtl="0" algn="l">
              <a:lnSpc>
                <a:spcPct val="100000"/>
              </a:lnSpc>
              <a:spcBef>
                <a:spcPts val="1400"/>
              </a:spcBef>
              <a:spcAft>
                <a:spcPts val="0"/>
              </a:spcAft>
              <a:buSzPct val="92388"/>
              <a:buChar char="-"/>
            </a:pPr>
            <a:r>
              <a:rPr lang="en-US" sz="2627"/>
              <a:t>The dataset of 130,000 images and includes locally sourced data, and is annotated with 12 waste classes.</a:t>
            </a:r>
            <a:endParaRPr sz="2627"/>
          </a:p>
          <a:p>
            <a:pPr indent="-313381" lvl="0" marL="457200" rtl="0" algn="l">
              <a:lnSpc>
                <a:spcPct val="100000"/>
              </a:lnSpc>
              <a:spcBef>
                <a:spcPts val="0"/>
              </a:spcBef>
              <a:spcAft>
                <a:spcPts val="0"/>
              </a:spcAft>
              <a:buSzPct val="92388"/>
              <a:buChar char="-"/>
            </a:pPr>
            <a:r>
              <a:rPr lang="en-US" sz="2627"/>
              <a:t> Used ResNet50, SSD ResNet101, YOLOv5, and a customized RCNN variant</a:t>
            </a:r>
            <a:endParaRPr sz="2627"/>
          </a:p>
          <a:p>
            <a:pPr indent="-313381" lvl="0" marL="457200" rtl="0" algn="l">
              <a:lnSpc>
                <a:spcPct val="100000"/>
              </a:lnSpc>
              <a:spcBef>
                <a:spcPts val="0"/>
              </a:spcBef>
              <a:spcAft>
                <a:spcPts val="0"/>
              </a:spcAft>
              <a:buSzPct val="92388"/>
              <a:buChar char="-"/>
            </a:pPr>
            <a:r>
              <a:rPr lang="en-US" sz="2627"/>
              <a:t> The customized RCNN (MD) emerged as the top performer with 73% accuracy rate and an F1 score of 0.729.</a:t>
            </a:r>
            <a:endParaRPr sz="2627"/>
          </a:p>
          <a:p>
            <a:pPr indent="0" lvl="0" marL="0" rtl="0" algn="l">
              <a:lnSpc>
                <a:spcPct val="100000"/>
              </a:lnSpc>
              <a:spcBef>
                <a:spcPts val="1400"/>
              </a:spcBef>
              <a:spcAft>
                <a:spcPts val="0"/>
              </a:spcAft>
              <a:buClr>
                <a:schemeClr val="dk1"/>
              </a:buClr>
              <a:buSzPct val="41864"/>
              <a:buFont typeface="Arial"/>
              <a:buNone/>
            </a:pPr>
            <a:r>
              <a:rPr b="1" lang="en-US" sz="2627"/>
              <a:t>Garbage detection and classification using a new deep learning-based machine vision system as a tool for sustainable waste recycling [3]</a:t>
            </a:r>
            <a:endParaRPr b="1" sz="2627"/>
          </a:p>
          <a:p>
            <a:pPr indent="-313381" lvl="0" marL="457200" rtl="0" algn="l">
              <a:lnSpc>
                <a:spcPct val="100000"/>
              </a:lnSpc>
              <a:spcBef>
                <a:spcPts val="1400"/>
              </a:spcBef>
              <a:spcAft>
                <a:spcPts val="0"/>
              </a:spcAft>
              <a:buSzPct val="92388"/>
              <a:buChar char="-"/>
            </a:pPr>
            <a:r>
              <a:rPr lang="en-US" sz="2627"/>
              <a:t>HUAWEI-40 dataset with 14,683 images of four categories and a total of 40 classes</a:t>
            </a:r>
            <a:endParaRPr sz="2627"/>
          </a:p>
          <a:p>
            <a:pPr indent="-313381" lvl="0" marL="457200" rtl="0" algn="l">
              <a:lnSpc>
                <a:spcPct val="100000"/>
              </a:lnSpc>
              <a:spcBef>
                <a:spcPts val="0"/>
              </a:spcBef>
              <a:spcAft>
                <a:spcPts val="0"/>
              </a:spcAft>
              <a:buSzPct val="92388"/>
              <a:buChar char="-"/>
            </a:pPr>
            <a:r>
              <a:rPr lang="en-US" sz="2627"/>
              <a:t>Model consists of four parts: MobileNetV2 backbone, a CBAM, PCA, and a fully connected classification layer.</a:t>
            </a:r>
            <a:endParaRPr sz="2627"/>
          </a:p>
          <a:p>
            <a:pPr indent="-313381" lvl="0" marL="457200" rtl="0" algn="l">
              <a:lnSpc>
                <a:spcPct val="100000"/>
              </a:lnSpc>
              <a:spcBef>
                <a:spcPts val="0"/>
              </a:spcBef>
              <a:spcAft>
                <a:spcPts val="0"/>
              </a:spcAft>
              <a:buSzPct val="92388"/>
              <a:buChar char="-"/>
            </a:pPr>
            <a:r>
              <a:rPr lang="en-US" sz="2627"/>
              <a:t>The improved MobileNetV2 gave 90.7% accuracy, while the original network gave 81.7%</a:t>
            </a:r>
            <a:endParaRPr sz="2627"/>
          </a:p>
          <a:p>
            <a:pPr indent="0" lvl="0" marL="0" rtl="0" algn="l">
              <a:lnSpc>
                <a:spcPct val="90000"/>
              </a:lnSpc>
              <a:spcBef>
                <a:spcPts val="1400"/>
              </a:spcBef>
              <a:spcAft>
                <a:spcPts val="0"/>
              </a:spcAft>
              <a:buSzPct val="100000"/>
              <a:buNone/>
            </a:pPr>
            <a:r>
              <a:t/>
            </a:r>
            <a:endParaRPr/>
          </a:p>
          <a:p>
            <a:pPr indent="0" lvl="0" marL="0" rtl="0" algn="l">
              <a:lnSpc>
                <a:spcPct val="90000"/>
              </a:lnSpc>
              <a:spcBef>
                <a:spcPts val="1400"/>
              </a:spcBef>
              <a:spcAft>
                <a:spcPts val="0"/>
              </a:spcAft>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Methodology</a:t>
            </a:r>
            <a:endParaRPr/>
          </a:p>
        </p:txBody>
      </p:sp>
      <p:sp>
        <p:nvSpPr>
          <p:cNvPr id="134" name="Google Shape;134;p6"/>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p>
            <a:pPr indent="-342900" lvl="0" marL="457200" rtl="0" algn="l">
              <a:lnSpc>
                <a:spcPct val="90000"/>
              </a:lnSpc>
              <a:spcBef>
                <a:spcPts val="0"/>
              </a:spcBef>
              <a:spcAft>
                <a:spcPts val="0"/>
              </a:spcAft>
              <a:buSzPts val="1800"/>
              <a:buChar char="●"/>
            </a:pPr>
            <a:r>
              <a:rPr lang="en-US"/>
              <a:t>Object detection and classification</a:t>
            </a:r>
            <a:endParaRPr/>
          </a:p>
          <a:p>
            <a:pPr indent="0" lvl="0" marL="457200" rtl="0" algn="l">
              <a:lnSpc>
                <a:spcPct val="90000"/>
              </a:lnSpc>
              <a:spcBef>
                <a:spcPts val="0"/>
              </a:spcBef>
              <a:spcAft>
                <a:spcPts val="0"/>
              </a:spcAft>
              <a:buNone/>
            </a:pPr>
            <a:r>
              <a:t/>
            </a:r>
            <a:endParaRPr/>
          </a:p>
          <a:p>
            <a:pPr indent="-342900" lvl="0" marL="457200" rtl="0" algn="l">
              <a:lnSpc>
                <a:spcPct val="90000"/>
              </a:lnSpc>
              <a:spcBef>
                <a:spcPts val="0"/>
              </a:spcBef>
              <a:spcAft>
                <a:spcPts val="0"/>
              </a:spcAft>
              <a:buSzPts val="1800"/>
              <a:buChar char="●"/>
            </a:pPr>
            <a:r>
              <a:rPr lang="en-US"/>
              <a:t>Used ZeroWaste-f dataset created by Bashkirova et al. [1]</a:t>
            </a:r>
            <a:endParaRPr/>
          </a:p>
          <a:p>
            <a:pPr indent="-342900" lvl="1" marL="914400" rtl="0" algn="l">
              <a:lnSpc>
                <a:spcPct val="90000"/>
              </a:lnSpc>
              <a:spcBef>
                <a:spcPts val="0"/>
              </a:spcBef>
              <a:spcAft>
                <a:spcPts val="0"/>
              </a:spcAft>
              <a:buSzPts val="1800"/>
              <a:buChar char="○"/>
            </a:pPr>
            <a:r>
              <a:rPr lang="en-US"/>
              <a:t>It is a labeled dataset</a:t>
            </a:r>
            <a:endParaRPr/>
          </a:p>
          <a:p>
            <a:pPr indent="-342900" lvl="1" marL="914400" rtl="0" algn="l">
              <a:lnSpc>
                <a:spcPct val="90000"/>
              </a:lnSpc>
              <a:spcBef>
                <a:spcPts val="0"/>
              </a:spcBef>
              <a:spcAft>
                <a:spcPts val="0"/>
              </a:spcAft>
              <a:buSzPts val="1800"/>
              <a:buChar char="○"/>
            </a:pPr>
            <a:r>
              <a:rPr lang="en-US"/>
              <a:t>Has 4 classes: soft plastic, rigid plastic, cardboard, metal</a:t>
            </a:r>
            <a:endParaRPr/>
          </a:p>
          <a:p>
            <a:pPr indent="0" lvl="0" marL="457200" rtl="0" algn="l">
              <a:lnSpc>
                <a:spcPct val="90000"/>
              </a:lnSpc>
              <a:spcBef>
                <a:spcPts val="0"/>
              </a:spcBef>
              <a:spcAft>
                <a:spcPts val="0"/>
              </a:spcAft>
              <a:buNone/>
            </a:pPr>
            <a:r>
              <a:t/>
            </a:r>
            <a:endParaRPr/>
          </a:p>
          <a:p>
            <a:pPr indent="-342900" lvl="0" marL="457200" rtl="0" algn="l">
              <a:lnSpc>
                <a:spcPct val="90000"/>
              </a:lnSpc>
              <a:spcBef>
                <a:spcPts val="0"/>
              </a:spcBef>
              <a:spcAft>
                <a:spcPts val="0"/>
              </a:spcAft>
              <a:buSzPts val="1800"/>
              <a:buChar char="●"/>
            </a:pPr>
            <a:r>
              <a:rPr lang="en-US"/>
              <a:t>Ran 6 Models:</a:t>
            </a:r>
            <a:endParaRPr/>
          </a:p>
          <a:p>
            <a:pPr indent="-342900" lvl="1" marL="914400" rtl="0" algn="l">
              <a:lnSpc>
                <a:spcPct val="90000"/>
              </a:lnSpc>
              <a:spcBef>
                <a:spcPts val="0"/>
              </a:spcBef>
              <a:spcAft>
                <a:spcPts val="0"/>
              </a:spcAft>
              <a:buSzPts val="1800"/>
              <a:buChar char="○"/>
            </a:pPr>
            <a:r>
              <a:rPr lang="en-US"/>
              <a:t>RetinaNet</a:t>
            </a:r>
            <a:endParaRPr/>
          </a:p>
          <a:p>
            <a:pPr indent="-342900" lvl="1" marL="914400" rtl="0" algn="l">
              <a:lnSpc>
                <a:spcPct val="90000"/>
              </a:lnSpc>
              <a:spcBef>
                <a:spcPts val="0"/>
              </a:spcBef>
              <a:spcAft>
                <a:spcPts val="0"/>
              </a:spcAft>
              <a:buSzPts val="1800"/>
              <a:buChar char="○"/>
            </a:pPr>
            <a:r>
              <a:rPr lang="en-US"/>
              <a:t>TridentNet</a:t>
            </a:r>
            <a:endParaRPr/>
          </a:p>
          <a:p>
            <a:pPr indent="-342900" lvl="1" marL="914400" rtl="0" algn="l">
              <a:lnSpc>
                <a:spcPct val="90000"/>
              </a:lnSpc>
              <a:spcBef>
                <a:spcPts val="0"/>
              </a:spcBef>
              <a:spcAft>
                <a:spcPts val="0"/>
              </a:spcAft>
              <a:buSzPts val="1800"/>
              <a:buChar char="○"/>
            </a:pPr>
            <a:r>
              <a:rPr lang="en-US"/>
              <a:t>Mask R-CNN</a:t>
            </a:r>
            <a:endParaRPr/>
          </a:p>
          <a:p>
            <a:pPr indent="-342900" lvl="1" marL="914400" rtl="0" algn="l">
              <a:lnSpc>
                <a:spcPct val="90000"/>
              </a:lnSpc>
              <a:spcBef>
                <a:spcPts val="0"/>
              </a:spcBef>
              <a:spcAft>
                <a:spcPts val="0"/>
              </a:spcAft>
              <a:buSzPts val="1800"/>
              <a:buChar char="○"/>
            </a:pPr>
            <a:r>
              <a:rPr lang="en-US"/>
              <a:t>RT-DETR</a:t>
            </a:r>
            <a:endParaRPr/>
          </a:p>
          <a:p>
            <a:pPr indent="-342900" lvl="1" marL="914400" rtl="0" algn="l">
              <a:lnSpc>
                <a:spcPct val="90000"/>
              </a:lnSpc>
              <a:spcBef>
                <a:spcPts val="0"/>
              </a:spcBef>
              <a:spcAft>
                <a:spcPts val="0"/>
              </a:spcAft>
              <a:buSzPts val="1800"/>
              <a:buChar char="○"/>
            </a:pPr>
            <a:r>
              <a:rPr lang="en-US"/>
              <a:t>YOLOv6</a:t>
            </a:r>
            <a:endParaRPr/>
          </a:p>
          <a:p>
            <a:pPr indent="-342900" lvl="1" marL="914400" rtl="0" algn="l">
              <a:lnSpc>
                <a:spcPct val="90000"/>
              </a:lnSpc>
              <a:spcBef>
                <a:spcPts val="0"/>
              </a:spcBef>
              <a:spcAft>
                <a:spcPts val="0"/>
              </a:spcAft>
              <a:buSzPts val="1800"/>
              <a:buChar char="○"/>
            </a:pPr>
            <a:r>
              <a:rPr lang="en-US"/>
              <a:t>YOLOv8</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7"/>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Implementation: RetinaNet</a:t>
            </a:r>
            <a:endParaRPr/>
          </a:p>
        </p:txBody>
      </p:sp>
      <p:sp>
        <p:nvSpPr>
          <p:cNvPr id="140" name="Google Shape;140;p7"/>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fontScale="92500" lnSpcReduction="20000"/>
          </a:bodyPr>
          <a:lstStyle/>
          <a:p>
            <a:pPr indent="-334327" lvl="0" marL="457200" rtl="0" algn="l">
              <a:spcBef>
                <a:spcPts val="1400"/>
              </a:spcBef>
              <a:spcAft>
                <a:spcPts val="0"/>
              </a:spcAft>
              <a:buSzPct val="90000"/>
              <a:buChar char="-"/>
            </a:pPr>
            <a:r>
              <a:rPr b="1" lang="en-US"/>
              <a:t>Utilized Detectron2</a:t>
            </a:r>
            <a:endParaRPr b="1"/>
          </a:p>
          <a:p>
            <a:pPr indent="-334327" lvl="1" marL="914400" rtl="0" algn="l">
              <a:spcBef>
                <a:spcPts val="0"/>
              </a:spcBef>
              <a:spcAft>
                <a:spcPts val="0"/>
              </a:spcAft>
              <a:buSzPct val="100000"/>
              <a:buChar char="-"/>
            </a:pPr>
            <a:r>
              <a:rPr lang="en-US"/>
              <a:t>Detectron2 is an open-source computer vision library developed by Facebook AI Research (FAIR). It's a framework built on top of PyTorch that provides a collection of state-of-the-art object detection algorithms and models.</a:t>
            </a:r>
            <a:endParaRPr/>
          </a:p>
          <a:p>
            <a:pPr indent="0" lvl="0" marL="914400" rtl="0" algn="l">
              <a:spcBef>
                <a:spcPts val="1400"/>
              </a:spcBef>
              <a:spcAft>
                <a:spcPts val="0"/>
              </a:spcAft>
              <a:buClr>
                <a:schemeClr val="dk1"/>
              </a:buClr>
              <a:buSzPct val="55000"/>
              <a:buFont typeface="Arial"/>
              <a:buNone/>
            </a:pPr>
            <a:r>
              <a:t/>
            </a:r>
            <a:endParaRPr/>
          </a:p>
          <a:p>
            <a:pPr indent="-334327" lvl="0" marL="457200" rtl="0" algn="l">
              <a:spcBef>
                <a:spcPts val="1400"/>
              </a:spcBef>
              <a:spcAft>
                <a:spcPts val="0"/>
              </a:spcAft>
              <a:buSzPct val="90000"/>
              <a:buChar char="-"/>
            </a:pPr>
            <a:r>
              <a:rPr b="1" lang="en-US"/>
              <a:t>Finetuned a COCO-Pretrained R50-FPN model on our dataset</a:t>
            </a:r>
            <a:endParaRPr b="1"/>
          </a:p>
          <a:p>
            <a:pPr indent="-334327" lvl="1" marL="914400" rtl="0" algn="l">
              <a:spcBef>
                <a:spcPts val="0"/>
              </a:spcBef>
              <a:spcAft>
                <a:spcPts val="0"/>
              </a:spcAft>
              <a:buSzPct val="100000"/>
              <a:buChar char="-"/>
            </a:pPr>
            <a:r>
              <a:rPr lang="en-US"/>
              <a:t>Backbone architecture: Feature Pyramid Network (FPN) with ResNet backbone. We have 8FPN layers and 28 ResNet layers</a:t>
            </a:r>
            <a:endParaRPr/>
          </a:p>
          <a:p>
            <a:pPr indent="-334327" lvl="1" marL="914400" rtl="0" algn="l">
              <a:spcBef>
                <a:spcPts val="0"/>
              </a:spcBef>
              <a:spcAft>
                <a:spcPts val="0"/>
              </a:spcAft>
              <a:buSzPct val="100000"/>
              <a:buChar char="-"/>
            </a:pPr>
            <a:r>
              <a:rPr lang="en-US"/>
              <a:t>images per batch: 8</a:t>
            </a:r>
            <a:endParaRPr/>
          </a:p>
          <a:p>
            <a:pPr indent="-334327" lvl="1" marL="914400" rtl="0" algn="l">
              <a:spcBef>
                <a:spcPts val="0"/>
              </a:spcBef>
              <a:spcAft>
                <a:spcPts val="0"/>
              </a:spcAft>
              <a:buSzPct val="100000"/>
              <a:buChar char="-"/>
            </a:pPr>
            <a:r>
              <a:rPr lang="en-US"/>
              <a:t>learning rate: 0.002</a:t>
            </a:r>
            <a:endParaRPr/>
          </a:p>
          <a:p>
            <a:pPr indent="-334327" lvl="1" marL="914400" rtl="0" algn="l">
              <a:spcBef>
                <a:spcPts val="0"/>
              </a:spcBef>
              <a:spcAft>
                <a:spcPts val="0"/>
              </a:spcAft>
              <a:buSzPct val="100000"/>
              <a:buChar char="-"/>
            </a:pPr>
            <a:r>
              <a:rPr lang="en-US"/>
              <a:t>max iterations: 1500</a:t>
            </a:r>
            <a:endParaRPr/>
          </a:p>
          <a:p>
            <a:pPr indent="0" lvl="0" marL="914400" rtl="0" algn="l">
              <a:spcBef>
                <a:spcPts val="1400"/>
              </a:spcBef>
              <a:spcAft>
                <a:spcPts val="0"/>
              </a:spcAft>
              <a:buNone/>
            </a:pPr>
            <a:r>
              <a:t/>
            </a:r>
            <a:endParaRPr/>
          </a:p>
          <a:p>
            <a:pPr indent="-334327" lvl="0" marL="457200" rtl="0" algn="l">
              <a:spcBef>
                <a:spcPts val="1400"/>
              </a:spcBef>
              <a:spcAft>
                <a:spcPts val="0"/>
              </a:spcAft>
              <a:buSzPct val="90000"/>
              <a:buChar char="-"/>
            </a:pPr>
            <a:r>
              <a:rPr b="1" lang="en-US"/>
              <a:t>Model Evaluation</a:t>
            </a:r>
            <a:endParaRPr b="1"/>
          </a:p>
          <a:p>
            <a:pPr indent="-334327" lvl="1" marL="914400" rtl="0" algn="l">
              <a:spcBef>
                <a:spcPts val="0"/>
              </a:spcBef>
              <a:spcAft>
                <a:spcPts val="0"/>
              </a:spcAft>
              <a:buSzPct val="100000"/>
              <a:buChar char="-"/>
            </a:pPr>
            <a:r>
              <a:rPr lang="en-US"/>
              <a:t>We set a threshold of 0.8 for test time inference. Objects with detection scores above this threshold will be considered as positive detections</a:t>
            </a:r>
            <a:endParaRPr/>
          </a:p>
          <a:p>
            <a:pPr indent="-334327" lvl="1" marL="914400" rtl="0" algn="l">
              <a:spcBef>
                <a:spcPts val="0"/>
              </a:spcBef>
              <a:spcAft>
                <a:spcPts val="0"/>
              </a:spcAft>
              <a:buSzPct val="100000"/>
              <a:buChar char="-"/>
            </a:pPr>
            <a:r>
              <a:rPr lang="en-US"/>
              <a:t>We used performed  inference using the trained model on the test dataset and used a COCO evaluator to evaluate the model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8"/>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Results: RetinaNet</a:t>
            </a:r>
            <a:endParaRPr/>
          </a:p>
        </p:txBody>
      </p:sp>
      <p:pic>
        <p:nvPicPr>
          <p:cNvPr id="146" name="Google Shape;146;p8"/>
          <p:cNvPicPr preferRelativeResize="0"/>
          <p:nvPr/>
        </p:nvPicPr>
        <p:blipFill rotWithShape="1">
          <a:blip r:embed="rId3">
            <a:alphaModFix/>
          </a:blip>
          <a:srcRect b="0" l="6751" r="0" t="0"/>
          <a:stretch/>
        </p:blipFill>
        <p:spPr>
          <a:xfrm>
            <a:off x="206175" y="1764888"/>
            <a:ext cx="5676074" cy="4236600"/>
          </a:xfrm>
          <a:prstGeom prst="rect">
            <a:avLst/>
          </a:prstGeom>
          <a:noFill/>
          <a:ln>
            <a:noFill/>
          </a:ln>
        </p:spPr>
      </p:pic>
      <p:pic>
        <p:nvPicPr>
          <p:cNvPr id="147" name="Google Shape;147;p8"/>
          <p:cNvPicPr preferRelativeResize="0"/>
          <p:nvPr/>
        </p:nvPicPr>
        <p:blipFill>
          <a:blip r:embed="rId4">
            <a:alphaModFix/>
          </a:blip>
          <a:stretch>
            <a:fillRect/>
          </a:stretch>
        </p:blipFill>
        <p:spPr>
          <a:xfrm>
            <a:off x="6268275" y="1736088"/>
            <a:ext cx="5413673" cy="4294225"/>
          </a:xfrm>
          <a:prstGeom prst="rect">
            <a:avLst/>
          </a:prstGeom>
          <a:noFill/>
          <a:ln>
            <a:noFill/>
          </a:ln>
        </p:spPr>
      </p:pic>
      <p:sp>
        <p:nvSpPr>
          <p:cNvPr id="148" name="Google Shape;148;p8"/>
          <p:cNvSpPr/>
          <p:nvPr/>
        </p:nvSpPr>
        <p:spPr>
          <a:xfrm>
            <a:off x="625025" y="1736100"/>
            <a:ext cx="840600" cy="156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149" name="Google Shape;149;p8"/>
          <p:cNvSpPr txBox="1"/>
          <p:nvPr/>
        </p:nvSpPr>
        <p:spPr>
          <a:xfrm>
            <a:off x="1658775" y="1961525"/>
            <a:ext cx="1688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0000"/>
                </a:solidFill>
                <a:latin typeface="Candara"/>
                <a:ea typeface="Candara"/>
                <a:cs typeface="Candara"/>
                <a:sym typeface="Candara"/>
              </a:rPr>
              <a:t>soft plastic 79% </a:t>
            </a:r>
            <a:endParaRPr sz="1700">
              <a:solidFill>
                <a:srgbClr val="FF0000"/>
              </a:solidFill>
              <a:latin typeface="Candara"/>
              <a:ea typeface="Candara"/>
              <a:cs typeface="Candara"/>
              <a:sym typeface="Candara"/>
            </a:endParaRPr>
          </a:p>
        </p:txBody>
      </p:sp>
      <p:cxnSp>
        <p:nvCxnSpPr>
          <p:cNvPr id="150" name="Google Shape;150;p8"/>
          <p:cNvCxnSpPr>
            <a:stCxn id="148" idx="3"/>
          </p:cNvCxnSpPr>
          <p:nvPr/>
        </p:nvCxnSpPr>
        <p:spPr>
          <a:xfrm>
            <a:off x="1465625" y="1814250"/>
            <a:ext cx="511800" cy="233100"/>
          </a:xfrm>
          <a:prstGeom prst="straightConnector1">
            <a:avLst/>
          </a:prstGeom>
          <a:noFill/>
          <a:ln cap="flat" cmpd="sng" w="28575">
            <a:solidFill>
              <a:srgbClr val="FF0000"/>
            </a:solidFill>
            <a:prstDash val="solid"/>
            <a:round/>
            <a:headEnd len="med" w="med" type="none"/>
            <a:tailEnd len="med" w="med" type="triangle"/>
          </a:ln>
        </p:spPr>
      </p:cxnSp>
      <p:sp>
        <p:nvSpPr>
          <p:cNvPr id="151" name="Google Shape;151;p8"/>
          <p:cNvSpPr/>
          <p:nvPr/>
        </p:nvSpPr>
        <p:spPr>
          <a:xfrm>
            <a:off x="6528150" y="2251625"/>
            <a:ext cx="840600" cy="156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
        <p:nvSpPr>
          <p:cNvPr id="152" name="Google Shape;152;p8"/>
          <p:cNvSpPr txBox="1"/>
          <p:nvPr/>
        </p:nvSpPr>
        <p:spPr>
          <a:xfrm>
            <a:off x="7954488" y="2738850"/>
            <a:ext cx="1688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0000"/>
                </a:solidFill>
                <a:latin typeface="Candara"/>
                <a:ea typeface="Candara"/>
                <a:cs typeface="Candara"/>
                <a:sym typeface="Candara"/>
              </a:rPr>
              <a:t>cardboard 57%</a:t>
            </a:r>
            <a:r>
              <a:rPr lang="en-US" sz="1700">
                <a:solidFill>
                  <a:srgbClr val="FF0000"/>
                </a:solidFill>
                <a:latin typeface="Candara"/>
                <a:ea typeface="Candara"/>
                <a:cs typeface="Candara"/>
                <a:sym typeface="Candara"/>
              </a:rPr>
              <a:t> </a:t>
            </a:r>
            <a:endParaRPr sz="1700">
              <a:solidFill>
                <a:srgbClr val="FF0000"/>
              </a:solidFill>
              <a:latin typeface="Candara"/>
              <a:ea typeface="Candara"/>
              <a:cs typeface="Candara"/>
              <a:sym typeface="Candara"/>
            </a:endParaRPr>
          </a:p>
        </p:txBody>
      </p:sp>
      <p:cxnSp>
        <p:nvCxnSpPr>
          <p:cNvPr id="153" name="Google Shape;153;p8"/>
          <p:cNvCxnSpPr>
            <a:stCxn id="151" idx="3"/>
          </p:cNvCxnSpPr>
          <p:nvPr/>
        </p:nvCxnSpPr>
        <p:spPr>
          <a:xfrm>
            <a:off x="7368750" y="2329775"/>
            <a:ext cx="883500" cy="421200"/>
          </a:xfrm>
          <a:prstGeom prst="straightConnector1">
            <a:avLst/>
          </a:prstGeom>
          <a:noFill/>
          <a:ln cap="flat" cmpd="sng" w="28575">
            <a:solidFill>
              <a:srgbClr val="FF0000"/>
            </a:solidFill>
            <a:prstDash val="solid"/>
            <a:round/>
            <a:headEnd len="med" w="med" type="none"/>
            <a:tailEnd len="med" w="med" type="triangle"/>
          </a:ln>
        </p:spPr>
      </p:cxnSp>
      <p:sp>
        <p:nvSpPr>
          <p:cNvPr id="154" name="Google Shape;154;p8"/>
          <p:cNvSpPr txBox="1"/>
          <p:nvPr/>
        </p:nvSpPr>
        <p:spPr>
          <a:xfrm>
            <a:off x="206175" y="5925300"/>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1: Results obtained using RetinaNET</a:t>
            </a:r>
            <a:endParaRPr sz="1800">
              <a:solidFill>
                <a:srgbClr val="3F3F3F"/>
              </a:solidFill>
              <a:latin typeface="Candara"/>
              <a:ea typeface="Candara"/>
              <a:cs typeface="Candara"/>
              <a:sym typeface="Candara"/>
            </a:endParaRPr>
          </a:p>
        </p:txBody>
      </p:sp>
      <p:sp>
        <p:nvSpPr>
          <p:cNvPr id="155" name="Google Shape;155;p8"/>
          <p:cNvSpPr txBox="1"/>
          <p:nvPr/>
        </p:nvSpPr>
        <p:spPr>
          <a:xfrm>
            <a:off x="6232513" y="5954125"/>
            <a:ext cx="54852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3F3F3F"/>
                </a:solidFill>
                <a:latin typeface="Candara"/>
                <a:ea typeface="Candara"/>
                <a:cs typeface="Candara"/>
                <a:sym typeface="Candara"/>
              </a:rPr>
              <a:t>Figure 2: Results obtained using RetinaNET</a:t>
            </a:r>
            <a:endParaRPr sz="1800">
              <a:solidFill>
                <a:srgbClr val="3F3F3F"/>
              </a:solidFill>
              <a:latin typeface="Candara"/>
              <a:ea typeface="Candara"/>
              <a:cs typeface="Candara"/>
              <a:sym typeface="Candar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ndara"/>
              <a:buNone/>
            </a:pPr>
            <a:r>
              <a:rPr lang="en-US"/>
              <a:t>Performance evaluation</a:t>
            </a:r>
            <a:r>
              <a:rPr lang="en-US"/>
              <a:t>: RetinaNet</a:t>
            </a:r>
            <a:endParaRPr/>
          </a:p>
        </p:txBody>
      </p:sp>
      <p:graphicFrame>
        <p:nvGraphicFramePr>
          <p:cNvPr id="161" name="Google Shape;161;p9"/>
          <p:cNvGraphicFramePr/>
          <p:nvPr/>
        </p:nvGraphicFramePr>
        <p:xfrm>
          <a:off x="360575" y="2247625"/>
          <a:ext cx="3000000" cy="3000000"/>
        </p:xfrm>
        <a:graphic>
          <a:graphicData uri="http://schemas.openxmlformats.org/drawingml/2006/table">
            <a:tbl>
              <a:tblPr>
                <a:noFill/>
                <a:tableStyleId>{5E6F4A0B-BFC9-46ED-9E48-7DE8E9402ABA}</a:tableStyleId>
              </a:tblPr>
              <a:tblGrid>
                <a:gridCol w="1098025"/>
                <a:gridCol w="1098025"/>
                <a:gridCol w="1098025"/>
                <a:gridCol w="1098025"/>
                <a:gridCol w="1098025"/>
                <a:gridCol w="1098025"/>
              </a:tblGrid>
              <a:tr h="190500">
                <a:tc gridSpan="6">
                  <a:txBody>
                    <a:bodyPr/>
                    <a:lstStyle/>
                    <a:p>
                      <a:pPr indent="0" lvl="0" marL="0" rtl="0" algn="ctr">
                        <a:spcBef>
                          <a:spcPts val="0"/>
                        </a:spcBef>
                        <a:spcAft>
                          <a:spcPts val="0"/>
                        </a:spcAft>
                        <a:buNone/>
                      </a:pPr>
                      <a:r>
                        <a:rPr b="1" lang="en-US" sz="1600"/>
                        <a:t>Overall Model Performance (%)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hMerge="1"/>
                <a:tc hMerge="1"/>
                <a:tc hMerge="1"/>
                <a:tc hMerge="1"/>
                <a:tc hMerge="1"/>
              </a:tr>
              <a:tr h="190500">
                <a:tc>
                  <a:txBody>
                    <a:bodyPr/>
                    <a:lstStyle/>
                    <a:p>
                      <a:pPr indent="0" lvl="0" marL="0" rtl="0" algn="ctr">
                        <a:spcBef>
                          <a:spcPts val="0"/>
                        </a:spcBef>
                        <a:spcAft>
                          <a:spcPts val="0"/>
                        </a:spcAft>
                        <a:buNone/>
                      </a:pPr>
                      <a:r>
                        <a:rPr b="1" lang="en-US" sz="1600"/>
                        <a:t>AP</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AP50</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AP75</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APs</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Apm</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Apl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190500">
                <a:tc>
                  <a:txBody>
                    <a:bodyPr/>
                    <a:lstStyle/>
                    <a:p>
                      <a:pPr indent="0" lvl="0" marL="0" rtl="0" algn="ctr">
                        <a:spcBef>
                          <a:spcPts val="0"/>
                        </a:spcBef>
                        <a:spcAft>
                          <a:spcPts val="0"/>
                        </a:spcAft>
                        <a:buNone/>
                      </a:pPr>
                      <a:r>
                        <a:rPr lang="en-US" sz="1600"/>
                        <a:t>20.301</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31.542</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21.112</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9.851</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15.988</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t>21.238</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62" name="Google Shape;162;p9"/>
          <p:cNvGraphicFramePr/>
          <p:nvPr/>
        </p:nvGraphicFramePr>
        <p:xfrm>
          <a:off x="360575" y="3907925"/>
          <a:ext cx="3000000" cy="3000000"/>
        </p:xfrm>
        <a:graphic>
          <a:graphicData uri="http://schemas.openxmlformats.org/drawingml/2006/table">
            <a:tbl>
              <a:tblPr>
                <a:noFill/>
                <a:tableStyleId>{5E6F4A0B-BFC9-46ED-9E48-7DE8E9402ABA}</a:tableStyleId>
              </a:tblPr>
              <a:tblGrid>
                <a:gridCol w="1098025"/>
                <a:gridCol w="1098025"/>
                <a:gridCol w="1098025"/>
                <a:gridCol w="1289175"/>
                <a:gridCol w="906875"/>
              </a:tblGrid>
              <a:tr h="361950">
                <a:tc>
                  <a:txBody>
                    <a:bodyPr/>
                    <a:lstStyle/>
                    <a:p>
                      <a:pPr indent="0" lvl="0" marL="0" rtl="0" algn="ctr">
                        <a:spcBef>
                          <a:spcPts val="0"/>
                        </a:spcBef>
                        <a:spcAft>
                          <a:spcPts val="0"/>
                        </a:spcAft>
                        <a:buNone/>
                      </a:pPr>
                      <a:r>
                        <a:rPr b="1" lang="en-US" sz="1600"/>
                        <a:t>Category</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Rigid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Soft Plastic</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Cardboard</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US" sz="1600"/>
                        <a:t>Metal</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r>
              <a:tr h="370950">
                <a:tc>
                  <a:txBody>
                    <a:bodyPr/>
                    <a:lstStyle/>
                    <a:p>
                      <a:pPr indent="0" lvl="0" marL="0" rtl="0" algn="ctr">
                        <a:spcBef>
                          <a:spcPts val="0"/>
                        </a:spcBef>
                        <a:spcAft>
                          <a:spcPts val="0"/>
                        </a:spcAft>
                        <a:buNone/>
                      </a:pPr>
                      <a:r>
                        <a:rPr b="1" lang="en-US" sz="1600"/>
                        <a:t>AP (%)</a:t>
                      </a:r>
                      <a:endParaRPr b="1"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lnSpc>
                          <a:spcPct val="115000"/>
                        </a:lnSpc>
                        <a:spcBef>
                          <a:spcPts val="0"/>
                        </a:spcBef>
                        <a:spcAft>
                          <a:spcPts val="0"/>
                        </a:spcAft>
                        <a:buNone/>
                      </a:pPr>
                      <a:r>
                        <a:rPr lang="en-US" sz="1600"/>
                        <a:t>13.545</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27.385</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36.307</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t>3.966</a:t>
                      </a:r>
                      <a:endParaRPr sz="16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163" name="Google Shape;163;p9"/>
          <p:cNvPicPr preferRelativeResize="0"/>
          <p:nvPr/>
        </p:nvPicPr>
        <p:blipFill>
          <a:blip r:embed="rId3">
            <a:alphaModFix/>
          </a:blip>
          <a:stretch>
            <a:fillRect/>
          </a:stretch>
        </p:blipFill>
        <p:spPr>
          <a:xfrm>
            <a:off x="7210450" y="2247628"/>
            <a:ext cx="4791075" cy="1352550"/>
          </a:xfrm>
          <a:prstGeom prst="rect">
            <a:avLst/>
          </a:prstGeom>
          <a:noFill/>
          <a:ln>
            <a:noFill/>
          </a:ln>
        </p:spPr>
      </p:pic>
      <p:sp>
        <p:nvSpPr>
          <p:cNvPr id="164" name="Google Shape;164;p9"/>
          <p:cNvSpPr txBox="1"/>
          <p:nvPr/>
        </p:nvSpPr>
        <p:spPr>
          <a:xfrm>
            <a:off x="7210450" y="3569650"/>
            <a:ext cx="47910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rgbClr val="3F3F3F"/>
                </a:solidFill>
                <a:latin typeface="Candara"/>
                <a:ea typeface="Candara"/>
                <a:cs typeface="Candara"/>
                <a:sym typeface="Candara"/>
              </a:rPr>
              <a:t>Figure 3: Evaluation on RetinaNet obtained in [1]</a:t>
            </a:r>
            <a:endParaRPr sz="1500">
              <a:solidFill>
                <a:srgbClr val="3F3F3F"/>
              </a:solidFill>
              <a:latin typeface="Candara"/>
              <a:ea typeface="Candara"/>
              <a:cs typeface="Candara"/>
              <a:sym typeface="Candara"/>
            </a:endParaRPr>
          </a:p>
        </p:txBody>
      </p:sp>
      <p:sp>
        <p:nvSpPr>
          <p:cNvPr id="165" name="Google Shape;165;p9"/>
          <p:cNvSpPr/>
          <p:nvPr/>
        </p:nvSpPr>
        <p:spPr>
          <a:xfrm>
            <a:off x="7312038" y="2732925"/>
            <a:ext cx="4587900" cy="2700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ndara"/>
              <a:ea typeface="Candara"/>
              <a:cs typeface="Candara"/>
              <a:sym typeface="Candar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2019-10-30T06:18:52Z</dcterms:created>
  <dc:creator>Omar Arif</dc:creator>
</cp:coreProperties>
</file>